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5FBFF"/>
          </a:solidFill>
        </a:fill>
      </a:tcStyle>
    </a:wholeTbl>
    <a:band2H>
      <a:tcTxStyle/>
      <a:tcStyle>
        <a:tcBdr/>
        <a:fill>
          <a:solidFill>
            <a:srgbClr val="FAFDFF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1CAD8"/>
          </a:solidFill>
        </a:fill>
      </a:tcStyle>
    </a:wholeTbl>
    <a:band2H>
      <a:tcTxStyle/>
      <a:tcStyle>
        <a:tcBdr/>
        <a:fill>
          <a:solidFill>
            <a:srgbClr val="F8E6ED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Ouvertur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4"/>
          <p:cNvSpPr>
            <a:spLocks noGrp="1"/>
          </p:cNvSpPr>
          <p:nvPr>
            <p:ph type="pic" idx="21"/>
          </p:nvPr>
        </p:nvSpPr>
        <p:spPr>
          <a:xfrm>
            <a:off x="0" y="0"/>
            <a:ext cx="5364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" name="Texte du titre"/>
          <p:cNvSpPr txBox="1">
            <a:spLocks noGrp="1"/>
          </p:cNvSpPr>
          <p:nvPr>
            <p:ph type="title"/>
          </p:nvPr>
        </p:nvSpPr>
        <p:spPr>
          <a:xfrm>
            <a:off x="6780076" y="1185416"/>
            <a:ext cx="4896545" cy="2387601"/>
          </a:xfrm>
          <a:prstGeom prst="rect">
            <a:avLst/>
          </a:prstGeom>
        </p:spPr>
        <p:txBody>
          <a:bodyPr anchor="b"/>
          <a:lstStyle>
            <a:lvl1pPr>
              <a:defRPr sz="3500">
                <a:solidFill>
                  <a:srgbClr val="00000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780076" y="4124411"/>
            <a:ext cx="4896545" cy="61555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 marL="0" indent="0">
              <a:spcBef>
                <a:spcPts val="0"/>
              </a:spcBef>
              <a:buSzTx/>
              <a:buNone/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6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1060" y="5752693"/>
            <a:ext cx="1949555" cy="87317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3950" y="6221732"/>
            <a:ext cx="273652" cy="269237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exte + 2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00" y="6239917"/>
            <a:ext cx="450874" cy="438178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Rectangle 1"/>
          <p:cNvSpPr/>
          <p:nvPr/>
        </p:nvSpPr>
        <p:spPr>
          <a:xfrm>
            <a:off x="0" y="0"/>
            <a:ext cx="12192000" cy="972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5743" y="1449153"/>
            <a:ext cx="4856378" cy="576267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2"/>
            </a:solidFill>
            <a:round/>
          </a:ln>
        </p:spPr>
        <p:txBody>
          <a:bodyPr anchor="ctr"/>
          <a:lstStyle>
            <a:lvl1pPr indent="93663">
              <a:defRPr sz="1800" b="0" u="sng"/>
            </a:lvl1pPr>
            <a:lvl2pPr indent="93663">
              <a:defRPr sz="1800" b="0" u="sng"/>
            </a:lvl2pPr>
            <a:lvl3pPr marL="0" indent="93663">
              <a:buSzTx/>
              <a:buNone/>
              <a:defRPr sz="1800" b="0" u="sng"/>
            </a:lvl3pPr>
            <a:lvl4pPr indent="93663">
              <a:defRPr sz="1800" b="0" u="sng"/>
            </a:lvl4pPr>
            <a:lvl5pPr indent="93663">
              <a:defRPr sz="1800" b="0" u="sng"/>
            </a:lvl5pPr>
          </a:lstStyle>
          <a:p>
            <a:r>
              <a:t>Sous-titre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719319" y="1449156"/>
            <a:ext cx="4856377" cy="576267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round/>
          </a:ln>
        </p:spPr>
        <p:txBody>
          <a:bodyPr anchor="ctr"/>
          <a:lstStyle>
            <a:lvl1pPr indent="93663">
              <a:defRPr sz="1800" b="0" u="sng"/>
            </a:lvl1pPr>
          </a:lstStyle>
          <a:p>
            <a:r>
              <a:t>Sous-titre</a:t>
            </a:r>
          </a:p>
        </p:txBody>
      </p:sp>
      <p:sp>
        <p:nvSpPr>
          <p:cNvPr id="1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2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00" y="6239917"/>
            <a:ext cx="450874" cy="438178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3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15937" y="1449387"/>
            <a:ext cx="5219702" cy="1608135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5" name="Espace réservé du texte 7"/>
          <p:cNvSpPr>
            <a:spLocks noGrp="1"/>
          </p:cNvSpPr>
          <p:nvPr>
            <p:ph type="body" sz="quarter" idx="21"/>
          </p:nvPr>
        </p:nvSpPr>
        <p:spPr>
          <a:xfrm>
            <a:off x="6456361" y="1449386"/>
            <a:ext cx="5219706" cy="16081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+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00" y="6239917"/>
            <a:ext cx="450874" cy="43817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Espace réservé pour une image  14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3276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331822" y="1625315"/>
            <a:ext cx="2880001" cy="61555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8076220" y="1625315"/>
            <a:ext cx="2880005" cy="61555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4331822" y="2411041"/>
            <a:ext cx="2808312" cy="15840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Texte du titre"/>
          <p:cNvSpPr txBox="1">
            <a:spLocks noGrp="1"/>
          </p:cNvSpPr>
          <p:nvPr>
            <p:ph type="title"/>
          </p:nvPr>
        </p:nvSpPr>
        <p:spPr>
          <a:xfrm>
            <a:off x="3644900" y="303037"/>
            <a:ext cx="8031165" cy="461668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49" name="Espace réservé pour une image  14"/>
          <p:cNvSpPr>
            <a:spLocks noGrp="1"/>
          </p:cNvSpPr>
          <p:nvPr>
            <p:ph type="pic" sz="quarter" idx="24"/>
          </p:nvPr>
        </p:nvSpPr>
        <p:spPr>
          <a:xfrm>
            <a:off x="8076220" y="2411041"/>
            <a:ext cx="2808317" cy="15840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Espace réservé du texte 7"/>
          <p:cNvSpPr>
            <a:spLocks noGrp="1"/>
          </p:cNvSpPr>
          <p:nvPr>
            <p:ph type="body" sz="quarter" idx="25"/>
          </p:nvPr>
        </p:nvSpPr>
        <p:spPr>
          <a:xfrm>
            <a:off x="4331820" y="4149080"/>
            <a:ext cx="2880006" cy="121572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Espace réservé du texte 7"/>
          <p:cNvSpPr>
            <a:spLocks noGrp="1"/>
          </p:cNvSpPr>
          <p:nvPr>
            <p:ph type="body" sz="quarter" idx="26"/>
          </p:nvPr>
        </p:nvSpPr>
        <p:spPr>
          <a:xfrm>
            <a:off x="8076217" y="4149080"/>
            <a:ext cx="2880005" cy="121572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Espace réservé du texte 7"/>
          <p:cNvSpPr>
            <a:spLocks noGrp="1"/>
          </p:cNvSpPr>
          <p:nvPr>
            <p:ph type="body" sz="quarter" idx="27" hasCustomPrompt="1"/>
          </p:nvPr>
        </p:nvSpPr>
        <p:spPr>
          <a:xfrm>
            <a:off x="367135" y="6257892"/>
            <a:ext cx="2340001" cy="195819"/>
          </a:xfrm>
          <a:prstGeom prst="rect">
            <a:avLst/>
          </a:prstGeom>
          <a:solidFill>
            <a:schemeClr val="accent4"/>
          </a:solidFill>
        </p:spPr>
        <p:txBody>
          <a:bodyPr lIns="36000" tIns="36000" rIns="36000" bIns="36000"/>
          <a:lstStyle>
            <a:lvl1pPr algn="ctr">
              <a:spcBef>
                <a:spcPts val="0"/>
              </a:spcBef>
              <a:defRPr sz="800">
                <a:solidFill>
                  <a:schemeClr val="accent1"/>
                </a:solidFill>
              </a:defRPr>
            </a:lvl1pPr>
          </a:lstStyle>
          <a:p>
            <a:r>
              <a:t>Légende</a:t>
            </a:r>
          </a:p>
        </p:txBody>
      </p:sp>
      <p:sp>
        <p:nvSpPr>
          <p:cNvPr id="1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00" y="6239917"/>
            <a:ext cx="450874" cy="43817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ô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9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70" name="Texte du titre"/>
          <p:cNvSpPr txBox="1">
            <a:spLocks noGrp="1"/>
          </p:cNvSpPr>
          <p:nvPr>
            <p:ph type="title"/>
          </p:nvPr>
        </p:nvSpPr>
        <p:spPr>
          <a:xfrm>
            <a:off x="2135558" y="2845966"/>
            <a:ext cx="5040006" cy="46167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pic>
        <p:nvPicPr>
          <p:cNvPr id="171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9604" y="2333181"/>
            <a:ext cx="1949555" cy="87317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820150" y="3473132"/>
            <a:ext cx="2855916" cy="59247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" b="0"/>
            </a:lvl1pPr>
            <a:lvl2pPr>
              <a:spcBef>
                <a:spcPts val="0"/>
              </a:spcBef>
              <a:defRPr sz="1200" b="0"/>
            </a:lvl2pPr>
            <a:lvl3pPr marL="0" indent="0">
              <a:spcBef>
                <a:spcPts val="0"/>
              </a:spcBef>
              <a:buSzTx/>
              <a:buNone/>
              <a:defRPr sz="1200" b="0"/>
            </a:lvl3pPr>
            <a:lvl4pPr>
              <a:spcBef>
                <a:spcPts val="0"/>
              </a:spcBef>
              <a:defRPr sz="1200" b="0"/>
            </a:lvl4pPr>
            <a:lvl5pPr>
              <a:spcBef>
                <a:spcPts val="0"/>
              </a:spcBef>
              <a:defRPr sz="1200" b="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73" name="Image 11" descr="Imag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2858" y="2102984"/>
            <a:ext cx="625510" cy="61598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3950" y="6221732"/>
            <a:ext cx="273652" cy="269237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uverture Fond ble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14"/>
          <p:cNvSpPr>
            <a:spLocks noGrp="1"/>
          </p:cNvSpPr>
          <p:nvPr>
            <p:ph type="pic" idx="21"/>
          </p:nvPr>
        </p:nvSpPr>
        <p:spPr>
          <a:xfrm>
            <a:off x="0" y="0"/>
            <a:ext cx="5364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" name="Texte du titre"/>
          <p:cNvSpPr txBox="1">
            <a:spLocks noGrp="1"/>
          </p:cNvSpPr>
          <p:nvPr>
            <p:ph type="title"/>
          </p:nvPr>
        </p:nvSpPr>
        <p:spPr>
          <a:xfrm>
            <a:off x="6780076" y="1185416"/>
            <a:ext cx="4896545" cy="2387601"/>
          </a:xfrm>
          <a:prstGeom prst="rect">
            <a:avLst/>
          </a:prstGeom>
        </p:spPr>
        <p:txBody>
          <a:bodyPr anchor="b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780076" y="4124411"/>
            <a:ext cx="4896545" cy="61555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27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1197" y="5752693"/>
            <a:ext cx="1889283" cy="87317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3950" y="6221732"/>
            <a:ext cx="273652" cy="269237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uverture Fond jau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e du titre"/>
          <p:cNvSpPr txBox="1">
            <a:spLocks noGrp="1"/>
          </p:cNvSpPr>
          <p:nvPr>
            <p:ph type="title"/>
          </p:nvPr>
        </p:nvSpPr>
        <p:spPr>
          <a:xfrm>
            <a:off x="6780076" y="1185416"/>
            <a:ext cx="4896545" cy="2387601"/>
          </a:xfrm>
          <a:prstGeom prst="rect">
            <a:avLst/>
          </a:prstGeom>
        </p:spPr>
        <p:txBody>
          <a:bodyPr anchor="b"/>
          <a:lstStyle>
            <a:lvl1pPr>
              <a:defRPr sz="3500">
                <a:solidFill>
                  <a:schemeClr val="accent1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780076" y="4124411"/>
            <a:ext cx="4896545" cy="61555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accent1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7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1197" y="5769097"/>
            <a:ext cx="1889283" cy="840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 4" descr="Imag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21347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3950" y="6221732"/>
            <a:ext cx="273652" cy="269237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us-partie Fond ble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/>
          <p:nvPr/>
        </p:nvSpPr>
        <p:spPr>
          <a:xfrm>
            <a:off x="0" y="5490000"/>
            <a:ext cx="12192000" cy="13680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7" name="Espace réservé pour une image  14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3276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4691843" y="2528900"/>
            <a:ext cx="6192690" cy="1231111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pic>
        <p:nvPicPr>
          <p:cNvPr id="49" name="Image 9" descr="Imag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1060" y="5752693"/>
            <a:ext cx="1949555" cy="873175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61509" y="1031528"/>
            <a:ext cx="994435" cy="1362862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spcBef>
                <a:spcPts val="0"/>
              </a:spcBef>
              <a:defRPr sz="12500">
                <a:solidFill>
                  <a:srgbClr val="FFFFFF"/>
                </a:solidFill>
              </a:defRPr>
            </a:lvl1pPr>
            <a:lvl2pPr algn="r">
              <a:lnSpc>
                <a:spcPct val="80000"/>
              </a:lnSpc>
              <a:spcBef>
                <a:spcPts val="0"/>
              </a:spcBef>
              <a:defRPr sz="12500">
                <a:solidFill>
                  <a:srgbClr val="FFFFFF"/>
                </a:solidFill>
              </a:defRPr>
            </a:lvl2pPr>
            <a:lvl3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12500">
                <a:solidFill>
                  <a:srgbClr val="FFFFFF"/>
                </a:solidFill>
              </a:defRPr>
            </a:lvl3pPr>
            <a:lvl4pPr algn="r">
              <a:lnSpc>
                <a:spcPct val="80000"/>
              </a:lnSpc>
              <a:spcBef>
                <a:spcPts val="0"/>
              </a:spcBef>
              <a:defRPr sz="12500">
                <a:solidFill>
                  <a:srgbClr val="FFFFFF"/>
                </a:solidFill>
              </a:defRPr>
            </a:lvl4pPr>
            <a:lvl5pPr algn="r">
              <a:lnSpc>
                <a:spcPct val="80000"/>
              </a:lnSpc>
              <a:spcBef>
                <a:spcPts val="0"/>
              </a:spcBef>
              <a:defRPr sz="12500">
                <a:solidFill>
                  <a:srgbClr val="FFFFFF"/>
                </a:solidFill>
              </a:defRPr>
            </a:lvl5pPr>
          </a:lstStyle>
          <a:p>
            <a:r>
              <a:t>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" name="Connecteur droit 9"/>
          <p:cNvSpPr/>
          <p:nvPr/>
        </p:nvSpPr>
        <p:spPr>
          <a:xfrm>
            <a:off x="5807967" y="2096852"/>
            <a:ext cx="2376006" cy="4"/>
          </a:xfrm>
          <a:prstGeom prst="line">
            <a:avLst/>
          </a:prstGeom>
          <a:ln w="177800">
            <a:solidFill>
              <a:schemeClr val="accent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3950" y="6221732"/>
            <a:ext cx="273652" cy="269237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us-parti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"/>
          <p:cNvSpPr/>
          <p:nvPr/>
        </p:nvSpPr>
        <p:spPr>
          <a:xfrm>
            <a:off x="0" y="5490000"/>
            <a:ext cx="12192000" cy="136800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60" name="Espace réservé pour une image  14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3276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exte du titre"/>
          <p:cNvSpPr txBox="1">
            <a:spLocks noGrp="1"/>
          </p:cNvSpPr>
          <p:nvPr>
            <p:ph type="title"/>
          </p:nvPr>
        </p:nvSpPr>
        <p:spPr>
          <a:xfrm>
            <a:off x="4691843" y="2528900"/>
            <a:ext cx="6192690" cy="1231111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Texte du titre</a:t>
            </a:r>
          </a:p>
        </p:txBody>
      </p:sp>
      <p:sp>
        <p:nvSpPr>
          <p:cNvPr id="62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61509" y="1031528"/>
            <a:ext cx="994435" cy="1362862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spcBef>
                <a:spcPts val="0"/>
              </a:spcBef>
              <a:defRPr sz="12500">
                <a:solidFill>
                  <a:schemeClr val="accent2"/>
                </a:solidFill>
              </a:defRPr>
            </a:lvl1pPr>
            <a:lvl2pPr algn="r">
              <a:lnSpc>
                <a:spcPct val="80000"/>
              </a:lnSpc>
              <a:spcBef>
                <a:spcPts val="0"/>
              </a:spcBef>
              <a:defRPr sz="12500">
                <a:solidFill>
                  <a:schemeClr val="accent2"/>
                </a:solidFill>
              </a:defRPr>
            </a:lvl2pPr>
            <a:lvl3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12500">
                <a:solidFill>
                  <a:schemeClr val="accent2"/>
                </a:solidFill>
              </a:defRPr>
            </a:lvl3pPr>
            <a:lvl4pPr algn="r">
              <a:lnSpc>
                <a:spcPct val="80000"/>
              </a:lnSpc>
              <a:spcBef>
                <a:spcPts val="0"/>
              </a:spcBef>
              <a:defRPr sz="12500">
                <a:solidFill>
                  <a:schemeClr val="accent2"/>
                </a:solidFill>
              </a:defRPr>
            </a:lvl4pPr>
            <a:lvl5pPr algn="r">
              <a:lnSpc>
                <a:spcPct val="80000"/>
              </a:lnSpc>
              <a:spcBef>
                <a:spcPts val="0"/>
              </a:spcBef>
              <a:defRPr sz="12500">
                <a:solidFill>
                  <a:schemeClr val="accent2"/>
                </a:solidFill>
              </a:defRPr>
            </a:lvl5pPr>
          </a:lstStyle>
          <a:p>
            <a:r>
              <a:t>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Connecteur droit 9"/>
          <p:cNvSpPr/>
          <p:nvPr/>
        </p:nvSpPr>
        <p:spPr>
          <a:xfrm>
            <a:off x="5807967" y="2096852"/>
            <a:ext cx="2376006" cy="4"/>
          </a:xfrm>
          <a:prstGeom prst="line">
            <a:avLst/>
          </a:prstGeom>
          <a:ln w="177800">
            <a:solidFill>
              <a:schemeClr val="accent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4" name="Image 10" descr="Imag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1197" y="5752693"/>
            <a:ext cx="1889283" cy="873175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3950" y="6221732"/>
            <a:ext cx="273652" cy="269237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5"/>
          <p:cNvSpPr/>
          <p:nvPr/>
        </p:nvSpPr>
        <p:spPr>
          <a:xfrm>
            <a:off x="0" y="5490000"/>
            <a:ext cx="12192000" cy="136800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73" name="Texte du titre"/>
          <p:cNvSpPr txBox="1">
            <a:spLocks noGrp="1"/>
          </p:cNvSpPr>
          <p:nvPr>
            <p:ph type="title"/>
          </p:nvPr>
        </p:nvSpPr>
        <p:spPr>
          <a:xfrm>
            <a:off x="3179676" y="2528900"/>
            <a:ext cx="6192688" cy="1231111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Texte du titre</a:t>
            </a:r>
          </a:p>
        </p:txBody>
      </p:sp>
      <p:sp>
        <p:nvSpPr>
          <p:cNvPr id="7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9341" y="1031528"/>
            <a:ext cx="994431" cy="1362862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spcBef>
                <a:spcPts val="0"/>
              </a:spcBef>
              <a:defRPr sz="12500">
                <a:solidFill>
                  <a:schemeClr val="accent2"/>
                </a:solidFill>
              </a:defRPr>
            </a:lvl1pPr>
            <a:lvl2pPr algn="r">
              <a:lnSpc>
                <a:spcPct val="80000"/>
              </a:lnSpc>
              <a:spcBef>
                <a:spcPts val="0"/>
              </a:spcBef>
              <a:defRPr sz="12500">
                <a:solidFill>
                  <a:schemeClr val="accent2"/>
                </a:solidFill>
              </a:defRPr>
            </a:lvl2pPr>
            <a:lvl3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12500">
                <a:solidFill>
                  <a:schemeClr val="accent2"/>
                </a:solidFill>
              </a:defRPr>
            </a:lvl3pPr>
            <a:lvl4pPr algn="r">
              <a:lnSpc>
                <a:spcPct val="80000"/>
              </a:lnSpc>
              <a:spcBef>
                <a:spcPts val="0"/>
              </a:spcBef>
              <a:defRPr sz="12500">
                <a:solidFill>
                  <a:schemeClr val="accent2"/>
                </a:solidFill>
              </a:defRPr>
            </a:lvl4pPr>
            <a:lvl5pPr algn="r">
              <a:lnSpc>
                <a:spcPct val="80000"/>
              </a:lnSpc>
              <a:spcBef>
                <a:spcPts val="0"/>
              </a:spcBef>
              <a:defRPr sz="12500">
                <a:solidFill>
                  <a:schemeClr val="accent2"/>
                </a:solidFill>
              </a:defRPr>
            </a:lvl5pPr>
          </a:lstStyle>
          <a:p>
            <a:r>
              <a:t>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5" name="Connecteur droit 9"/>
          <p:cNvSpPr/>
          <p:nvPr/>
        </p:nvSpPr>
        <p:spPr>
          <a:xfrm>
            <a:off x="4295800" y="2096852"/>
            <a:ext cx="2376005" cy="4"/>
          </a:xfrm>
          <a:prstGeom prst="line">
            <a:avLst/>
          </a:prstGeom>
          <a:ln w="177800">
            <a:solidFill>
              <a:schemeClr val="accent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6" name="Image 10" descr="Imag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1197" y="5752693"/>
            <a:ext cx="1889283" cy="87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 11" descr="Imag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7873" y="5038130"/>
            <a:ext cx="898573" cy="847774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3950" y="6221732"/>
            <a:ext cx="273652" cy="269237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xte + 2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00" y="6239917"/>
            <a:ext cx="450874" cy="438178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6" name="Texte niveau 1…"/>
          <p:cNvSpPr txBox="1">
            <a:spLocks noGrp="1"/>
          </p:cNvSpPr>
          <p:nvPr>
            <p:ph type="body" idx="1"/>
          </p:nvPr>
        </p:nvSpPr>
        <p:spPr>
          <a:xfrm>
            <a:off x="515937" y="1629405"/>
            <a:ext cx="11160126" cy="4535902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+ 2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00" y="6239917"/>
            <a:ext cx="450874" cy="43817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tangle 1"/>
          <p:cNvSpPr/>
          <p:nvPr/>
        </p:nvSpPr>
        <p:spPr>
          <a:xfrm>
            <a:off x="0" y="0"/>
            <a:ext cx="12192000" cy="972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0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919933" y="1629405"/>
            <a:ext cx="3600006" cy="61555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7" name="Espace réservé du texte 7"/>
          <p:cNvSpPr>
            <a:spLocks noGrp="1"/>
          </p:cNvSpPr>
          <p:nvPr>
            <p:ph type="body" sz="quarter" idx="21"/>
          </p:nvPr>
        </p:nvSpPr>
        <p:spPr>
          <a:xfrm>
            <a:off x="6642720" y="1629404"/>
            <a:ext cx="3600003" cy="61555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" name="Espace réservé pour une image  14"/>
          <p:cNvSpPr>
            <a:spLocks noGrp="1"/>
          </p:cNvSpPr>
          <p:nvPr>
            <p:ph type="pic" sz="quarter" idx="22"/>
          </p:nvPr>
        </p:nvSpPr>
        <p:spPr>
          <a:xfrm>
            <a:off x="1919933" y="2384884"/>
            <a:ext cx="3600006" cy="15840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6642703" y="2384884"/>
            <a:ext cx="3600004" cy="15840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Espace réservé du texte 7"/>
          <p:cNvSpPr>
            <a:spLocks noGrp="1"/>
          </p:cNvSpPr>
          <p:nvPr>
            <p:ph type="body" sz="quarter" idx="24"/>
          </p:nvPr>
        </p:nvSpPr>
        <p:spPr>
          <a:xfrm>
            <a:off x="1913274" y="4124947"/>
            <a:ext cx="3600003" cy="90794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Espace réservé du texte 7"/>
          <p:cNvSpPr>
            <a:spLocks noGrp="1"/>
          </p:cNvSpPr>
          <p:nvPr>
            <p:ph type="body" sz="quarter" idx="25"/>
          </p:nvPr>
        </p:nvSpPr>
        <p:spPr>
          <a:xfrm>
            <a:off x="6636059" y="4124947"/>
            <a:ext cx="3600006" cy="90794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 descr="Image 8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90500" y="6239917"/>
            <a:ext cx="450874" cy="4381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1"/>
          <p:cNvSpPr/>
          <p:nvPr/>
        </p:nvSpPr>
        <p:spPr>
          <a:xfrm>
            <a:off x="0" y="0"/>
            <a:ext cx="12192000" cy="972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/>
          </p:nvPr>
        </p:nvSpPr>
        <p:spPr>
          <a:xfrm>
            <a:off x="515934" y="1629405"/>
            <a:ext cx="11052675" cy="4607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Texte du titre"/>
          <p:cNvSpPr txBox="1">
            <a:spLocks noGrp="1"/>
          </p:cNvSpPr>
          <p:nvPr>
            <p:ph type="title"/>
          </p:nvPr>
        </p:nvSpPr>
        <p:spPr>
          <a:xfrm>
            <a:off x="515934" y="303037"/>
            <a:ext cx="11160130" cy="461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142882" y="367502"/>
            <a:ext cx="330157" cy="3327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 b="1">
                <a:solidFill>
                  <a:srgbClr val="888888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segoe ui"/>
          <a:ea typeface="segoe ui"/>
          <a:cs typeface="segoe ui"/>
          <a:sym typeface="segoe ui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1pPr>
      <a:lvl2pPr marL="0" marR="0" indent="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2pPr>
      <a:lvl3pPr marL="205713" marR="0" indent="-205713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3pPr>
      <a:lvl4pPr marL="0" marR="0" indent="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4pPr>
      <a:lvl5pPr marL="0" marR="0" indent="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5pPr>
      <a:lvl6pPr marL="25400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6pPr>
      <a:lvl7pPr marL="29972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7pPr>
      <a:lvl8pPr marL="34544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8pPr>
      <a:lvl9pPr marL="39116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1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Espace réservé pour une image  9"/>
          <p:cNvGrpSpPr/>
          <p:nvPr/>
        </p:nvGrpSpPr>
        <p:grpSpPr>
          <a:xfrm>
            <a:off x="-18" y="0"/>
            <a:ext cx="5364008" cy="6858000"/>
            <a:chOff x="-9" y="0"/>
            <a:chExt cx="5364007" cy="6858000"/>
          </a:xfrm>
        </p:grpSpPr>
        <p:sp>
          <p:nvSpPr>
            <p:cNvPr id="183" name="Rectangle"/>
            <p:cNvSpPr/>
            <p:nvPr/>
          </p:nvSpPr>
          <p:spPr>
            <a:xfrm>
              <a:off x="-10" y="0"/>
              <a:ext cx="5364008" cy="6858000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pic>
          <p:nvPicPr>
            <p:cNvPr id="184" name="image8.jpeg" descr="image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3" r="74"/>
            <a:stretch>
              <a:fillRect/>
            </a:stretch>
          </p:blipFill>
          <p:spPr>
            <a:xfrm>
              <a:off x="-9" y="0"/>
              <a:ext cx="5364006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6" name="Titre 3"/>
          <p:cNvSpPr txBox="1">
            <a:spLocks noGrp="1"/>
          </p:cNvSpPr>
          <p:nvPr>
            <p:ph type="ctrTitle"/>
          </p:nvPr>
        </p:nvSpPr>
        <p:spPr>
          <a:xfrm>
            <a:off x="6780075" y="2495798"/>
            <a:ext cx="4896550" cy="1077223"/>
          </a:xfrm>
          <a:prstGeom prst="rect">
            <a:avLst/>
          </a:prstGeom>
        </p:spPr>
        <p:txBody>
          <a:bodyPr/>
          <a:lstStyle/>
          <a:p>
            <a:r>
              <a:t>Comité de veille sanitaire - PFAS</a:t>
            </a:r>
          </a:p>
        </p:txBody>
      </p:sp>
      <p:sp>
        <p:nvSpPr>
          <p:cNvPr id="187" name="Sous-titre 4"/>
          <p:cNvSpPr txBox="1">
            <a:spLocks noGrp="1"/>
          </p:cNvSpPr>
          <p:nvPr>
            <p:ph type="subTitle" sz="quarter" idx="1"/>
          </p:nvPr>
        </p:nvSpPr>
        <p:spPr>
          <a:xfrm>
            <a:off x="6780075" y="4124411"/>
            <a:ext cx="4896550" cy="3077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357163">
              <a:defRPr sz="837"/>
            </a:pPr>
            <a:endParaRPr/>
          </a:p>
          <a:p>
            <a:pPr defTabSz="357163">
              <a:defRPr sz="1209"/>
            </a:pPr>
            <a:r>
              <a:t> 5 Février 2025</a:t>
            </a:r>
          </a:p>
        </p:txBody>
      </p:sp>
      <p:sp>
        <p:nvSpPr>
          <p:cNvPr id="188" name="Connecteur droit 9"/>
          <p:cNvSpPr/>
          <p:nvPr/>
        </p:nvSpPr>
        <p:spPr>
          <a:xfrm>
            <a:off x="6843713" y="3945756"/>
            <a:ext cx="1800003" cy="4"/>
          </a:xfrm>
          <a:prstGeom prst="line">
            <a:avLst/>
          </a:prstGeom>
          <a:ln w="101600">
            <a:solidFill>
              <a:schemeClr val="accent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89" name="Image 8" descr="Image 8"/>
          <p:cNvPicPr>
            <a:picLocks noChangeAspect="1"/>
          </p:cNvPicPr>
          <p:nvPr/>
        </p:nvPicPr>
        <p:blipFill>
          <a:blip r:embed="rId4">
            <a:extLst/>
          </a:blip>
          <a:srcRect l="45644" t="58799"/>
          <a:stretch>
            <a:fillRect/>
          </a:stretch>
        </p:blipFill>
        <p:spPr>
          <a:xfrm>
            <a:off x="2442733" y="4032448"/>
            <a:ext cx="2920041" cy="2825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142875" y="367499"/>
            <a:ext cx="330158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38" name="Espace réservé du pied de page 2"/>
          <p:cNvSpPr txBox="1"/>
          <p:nvPr/>
        </p:nvSpPr>
        <p:spPr>
          <a:xfrm>
            <a:off x="875972" y="6382801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39" name="ANALYSES 2024 DE L’EAU POTABLE"/>
          <p:cNvSpPr txBox="1"/>
          <p:nvPr/>
        </p:nvSpPr>
        <p:spPr>
          <a:xfrm>
            <a:off x="1373529" y="257399"/>
            <a:ext cx="676707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 b="1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ANALYSES 2024 DE L’EAU POTABLE</a:t>
            </a:r>
          </a:p>
        </p:txBody>
      </p:sp>
      <p:sp>
        <p:nvSpPr>
          <p:cNvPr id="240" name="- Analyses de l’eau de la nappe du Garon."/>
          <p:cNvSpPr txBox="1"/>
          <p:nvPr/>
        </p:nvSpPr>
        <p:spPr>
          <a:xfrm>
            <a:off x="1040077" y="1251634"/>
            <a:ext cx="985007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- Analyses de l’eau de la nappe du Garon.</a:t>
            </a:r>
          </a:p>
        </p:txBody>
      </p:sp>
      <p:graphicFrame>
        <p:nvGraphicFramePr>
          <p:cNvPr id="241" name="Tableau 1-1"/>
          <p:cNvGraphicFramePr/>
          <p:nvPr/>
        </p:nvGraphicFramePr>
        <p:xfrm>
          <a:off x="2932204" y="2072024"/>
          <a:ext cx="6065820" cy="376978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6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1118"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Eau de production  (Garon)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1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Date prélèvement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8/1/24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17/5/24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22/7/24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5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ng/l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3F3F3F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3F3F3F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5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PFNA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25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PFOA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19,8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25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PFOS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7,4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25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PFHxS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11,5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8,9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256"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25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 PFAS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32,8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25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PFAS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108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 dirty="0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153988" y="367499"/>
            <a:ext cx="319045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44" name="Espace réservé du pied de page 2"/>
          <p:cNvSpPr txBox="1"/>
          <p:nvPr/>
        </p:nvSpPr>
        <p:spPr>
          <a:xfrm>
            <a:off x="875972" y="6382801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45" name="ANALYSES 2024 DE L’EAU POTABLE"/>
          <p:cNvSpPr txBox="1"/>
          <p:nvPr/>
        </p:nvSpPr>
        <p:spPr>
          <a:xfrm>
            <a:off x="1373529" y="257399"/>
            <a:ext cx="676707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 b="1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ANALYSES 2024 DE L’EAU POTABLE</a:t>
            </a:r>
          </a:p>
        </p:txBody>
      </p:sp>
      <p:sp>
        <p:nvSpPr>
          <p:cNvPr id="246" name="- Analyses de l’eau provenant de la nappe du Garon complétée par celle de Rhône Sud."/>
          <p:cNvSpPr txBox="1"/>
          <p:nvPr/>
        </p:nvSpPr>
        <p:spPr>
          <a:xfrm>
            <a:off x="999710" y="1313357"/>
            <a:ext cx="1040198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- Analyses de l’eau provenant de la nappe du Garon complétée par celle de Rhône Sud.</a:t>
            </a:r>
          </a:p>
        </p:txBody>
      </p:sp>
      <p:graphicFrame>
        <p:nvGraphicFramePr>
          <p:cNvPr id="247" name="Tableau 1-1"/>
          <p:cNvGraphicFramePr/>
          <p:nvPr/>
        </p:nvGraphicFramePr>
        <p:xfrm>
          <a:off x="1950221" y="2191514"/>
          <a:ext cx="8010234" cy="381880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335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5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5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0644"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Eau de refoulement Rhone Sud + Garon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3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Date prélèvement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8/1/24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22/3/24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22/3/24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17/5/24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9/9/24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3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ng/l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52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PFNA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3,6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52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PFOA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24,2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14,9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15,7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17,3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52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PFOS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6,2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5,2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52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PFHxS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6,1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8,7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528"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52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 PFAS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45,3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28,9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52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PFAS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156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89,3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92,4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Espace réservé du pied de page 2"/>
          <p:cNvSpPr txBox="1"/>
          <p:nvPr/>
        </p:nvSpPr>
        <p:spPr>
          <a:xfrm>
            <a:off x="875972" y="6382801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50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142875" y="367497"/>
            <a:ext cx="330158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51" name="Titre 7"/>
          <p:cNvSpPr txBox="1">
            <a:spLocks noGrp="1"/>
          </p:cNvSpPr>
          <p:nvPr>
            <p:ph type="title"/>
          </p:nvPr>
        </p:nvSpPr>
        <p:spPr>
          <a:xfrm>
            <a:off x="588776" y="303030"/>
            <a:ext cx="11160130" cy="461670"/>
          </a:xfrm>
          <a:prstGeom prst="rect">
            <a:avLst/>
          </a:prstGeom>
        </p:spPr>
        <p:txBody>
          <a:bodyPr/>
          <a:lstStyle/>
          <a:p>
            <a:r>
              <a:t> ANALYSES 2024 DE L’EAU POTABLE</a:t>
            </a:r>
          </a:p>
        </p:txBody>
      </p:sp>
      <p:sp>
        <p:nvSpPr>
          <p:cNvPr id="252" name="Analyses de l’eau distribuée sur Brignais .…"/>
          <p:cNvSpPr txBox="1"/>
          <p:nvPr/>
        </p:nvSpPr>
        <p:spPr>
          <a:xfrm>
            <a:off x="755098" y="1287608"/>
            <a:ext cx="1082748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80473" indent="-180473">
              <a:buSzPct val="100000"/>
              <a:buChar char="-"/>
            </a:pPr>
            <a:r>
              <a:t>Analyses de l’eau distribuée sur Brignais .</a:t>
            </a:r>
          </a:p>
          <a:p>
            <a:endParaRPr/>
          </a:p>
          <a:p>
            <a:pPr marL="180473" indent="-180473">
              <a:buSzPct val="100000"/>
              <a:buChar char="-"/>
            </a:pPr>
            <a:r>
              <a:t>A partir de Septembre on peut noter l’effet de la dilution par l’eau de la Métropole . Ce mélange se fait au niveau du château d’eau de la côte avec l’eau de la Métropole qui vient de St Genis Laval.</a:t>
            </a:r>
          </a:p>
        </p:txBody>
      </p:sp>
      <p:graphicFrame>
        <p:nvGraphicFramePr>
          <p:cNvPr id="253" name="Tableau 1-1"/>
          <p:cNvGraphicFramePr/>
          <p:nvPr/>
        </p:nvGraphicFramePr>
        <p:xfrm>
          <a:off x="1636905" y="2720816"/>
          <a:ext cx="9785587" cy="34362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397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7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7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79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5418"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Eau distribuée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BD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1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Date prélèvement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3F3F3F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25/1/24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1/2/24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3/4/24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8/8/24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9/9/24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16/9/24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1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ng/l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3F3F3F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8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PFNA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8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PFOA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8,9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15,9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13,6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8,1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9,5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8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PFOS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7,9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6,2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7,1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4,5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8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PFHxS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3,6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7,8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5,2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6,4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859"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8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 PFAS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31,2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25,3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28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22,4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8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PFAS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84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FF644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105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88,9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74,2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solidFill>
                            <a:srgbClr val="4EAD2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71,9</a:t>
                      </a:r>
                    </a:p>
                  </a:txBody>
                  <a:tcPr marL="25400" marR="25400" marT="0" marB="25400" horzOverflow="overflow">
                    <a:lnL w="12700">
                      <a:solidFill>
                        <a:srgbClr val="A5A5A5"/>
                      </a:solidFill>
                      <a:miter lim="400000"/>
                    </a:lnL>
                    <a:lnR w="12700">
                      <a:solidFill>
                        <a:srgbClr val="A5A5A5"/>
                      </a:solidFill>
                      <a:miter lim="400000"/>
                    </a:lnR>
                    <a:lnT w="12700">
                      <a:solidFill>
                        <a:srgbClr val="A5A5A5"/>
                      </a:solidFill>
                      <a:miter lim="400000"/>
                    </a:lnT>
                    <a:lnB w="12700">
                      <a:solidFill>
                        <a:srgbClr val="A5A5A5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142875" y="367499"/>
            <a:ext cx="330158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56" name="Espace réservé du pied de page 2"/>
          <p:cNvSpPr txBox="1"/>
          <p:nvPr/>
        </p:nvSpPr>
        <p:spPr>
          <a:xfrm>
            <a:off x="875972" y="6382801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57" name="EAU POTABLE DANS LES ECOLES"/>
          <p:cNvSpPr txBox="1"/>
          <p:nvPr/>
        </p:nvSpPr>
        <p:spPr>
          <a:xfrm>
            <a:off x="1373529" y="257399"/>
            <a:ext cx="641993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 b="1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EAU POTABLE DANS LES ECOLES</a:t>
            </a:r>
          </a:p>
        </p:txBody>
      </p:sp>
      <p:sp>
        <p:nvSpPr>
          <p:cNvPr id="258" name="Début 2024, les élus se sont posés la question de voir comment améliorer la qualité de l’eau dans les écoles vis à vis de la problématique PFAS.…"/>
          <p:cNvSpPr txBox="1"/>
          <p:nvPr/>
        </p:nvSpPr>
        <p:spPr>
          <a:xfrm>
            <a:off x="1028228" y="1034100"/>
            <a:ext cx="9850078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80473" indent="-180473">
              <a:buSzPct val="100000"/>
              <a:buChar char="-"/>
            </a:pPr>
            <a:r>
              <a:rPr dirty="0"/>
              <a:t>Début 2024, les </a:t>
            </a:r>
            <a:r>
              <a:rPr dirty="0" err="1"/>
              <a:t>élus</a:t>
            </a:r>
            <a:r>
              <a:rPr dirty="0"/>
              <a:t> se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posés</a:t>
            </a:r>
            <a:r>
              <a:rPr dirty="0"/>
              <a:t> la question </a:t>
            </a:r>
            <a:r>
              <a:rPr lang="fr-FR" dirty="0"/>
              <a:t>pour</a:t>
            </a:r>
            <a:r>
              <a:rPr dirty="0"/>
              <a:t> </a:t>
            </a:r>
            <a:r>
              <a:rPr dirty="0" err="1"/>
              <a:t>voir</a:t>
            </a:r>
            <a:r>
              <a:rPr dirty="0"/>
              <a:t> comment </a:t>
            </a:r>
            <a:r>
              <a:rPr dirty="0" err="1"/>
              <a:t>améliorer</a:t>
            </a:r>
            <a:r>
              <a:rPr dirty="0"/>
              <a:t> la </a:t>
            </a:r>
            <a:r>
              <a:rPr dirty="0" err="1"/>
              <a:t>qualité</a:t>
            </a:r>
            <a:r>
              <a:rPr dirty="0"/>
              <a:t> de </a:t>
            </a:r>
            <a:r>
              <a:rPr dirty="0" err="1"/>
              <a:t>l’eau</a:t>
            </a:r>
            <a:r>
              <a:rPr dirty="0"/>
              <a:t> dans les </a:t>
            </a:r>
            <a:r>
              <a:rPr dirty="0" err="1"/>
              <a:t>écoles</a:t>
            </a:r>
            <a:r>
              <a:rPr dirty="0"/>
              <a:t> vis à vis de la </a:t>
            </a:r>
            <a:r>
              <a:rPr dirty="0" err="1"/>
              <a:t>problématique</a:t>
            </a:r>
            <a:r>
              <a:rPr dirty="0"/>
              <a:t> PFAS.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/>
              <a:t>Nous </a:t>
            </a:r>
            <a:r>
              <a:rPr dirty="0" err="1"/>
              <a:t>avons</a:t>
            </a:r>
            <a:r>
              <a:rPr dirty="0"/>
              <a:t> </a:t>
            </a:r>
            <a:r>
              <a:rPr dirty="0" err="1"/>
              <a:t>recensé</a:t>
            </a:r>
            <a:r>
              <a:rPr dirty="0"/>
              <a:t> les solutions </a:t>
            </a:r>
            <a:r>
              <a:rPr dirty="0" err="1"/>
              <a:t>possibles</a:t>
            </a:r>
            <a:r>
              <a:rPr dirty="0"/>
              <a:t> à destination des </a:t>
            </a:r>
            <a:r>
              <a:rPr dirty="0" err="1"/>
              <a:t>collectivités</a:t>
            </a:r>
            <a:r>
              <a:rPr dirty="0"/>
              <a:t>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/>
              <a:t>Nous </a:t>
            </a:r>
            <a:r>
              <a:rPr dirty="0" err="1"/>
              <a:t>avons</a:t>
            </a:r>
            <a:r>
              <a:rPr dirty="0"/>
              <a:t> </a:t>
            </a:r>
            <a:r>
              <a:rPr dirty="0" err="1"/>
              <a:t>choisi</a:t>
            </a:r>
            <a:r>
              <a:rPr dirty="0"/>
              <a:t> la solution </a:t>
            </a:r>
            <a:r>
              <a:rPr dirty="0" err="1"/>
              <a:t>proposée</a:t>
            </a:r>
            <a:r>
              <a:rPr dirty="0"/>
              <a:t> par </a:t>
            </a:r>
            <a:r>
              <a:rPr dirty="0" err="1"/>
              <a:t>une</a:t>
            </a:r>
            <a:r>
              <a:rPr dirty="0"/>
              <a:t> </a:t>
            </a:r>
            <a:r>
              <a:rPr dirty="0" err="1"/>
              <a:t>entreprise</a:t>
            </a:r>
            <a:r>
              <a:rPr dirty="0"/>
              <a:t> locale : </a:t>
            </a:r>
            <a:r>
              <a:rPr dirty="0" err="1"/>
              <a:t>Filtrabio</a:t>
            </a:r>
            <a:r>
              <a:rPr dirty="0"/>
              <a:t> </a:t>
            </a:r>
            <a:r>
              <a:rPr dirty="0" err="1"/>
              <a:t>basée</a:t>
            </a:r>
            <a:r>
              <a:rPr dirty="0"/>
              <a:t> à </a:t>
            </a:r>
            <a:r>
              <a:rPr dirty="0" err="1"/>
              <a:t>Brindas</a:t>
            </a:r>
            <a:r>
              <a:rPr dirty="0"/>
              <a:t>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/>
              <a:t>Celle ci propose un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multicouche</a:t>
            </a:r>
            <a:r>
              <a:rPr lang="fr-FR" dirty="0"/>
              <a:t>s</a:t>
            </a:r>
            <a:r>
              <a:rPr dirty="0"/>
              <a:t> de </a:t>
            </a:r>
            <a:r>
              <a:rPr dirty="0" err="1"/>
              <a:t>produits</a:t>
            </a:r>
            <a:r>
              <a:rPr dirty="0"/>
              <a:t> </a:t>
            </a:r>
            <a:r>
              <a:rPr dirty="0" err="1"/>
              <a:t>minéraux</a:t>
            </a:r>
            <a:r>
              <a:rPr dirty="0"/>
              <a:t> (</a:t>
            </a:r>
            <a:r>
              <a:rPr dirty="0" err="1"/>
              <a:t>tamis</a:t>
            </a:r>
            <a:r>
              <a:rPr dirty="0"/>
              <a:t> </a:t>
            </a:r>
            <a:r>
              <a:rPr dirty="0" err="1"/>
              <a:t>moléculaires</a:t>
            </a:r>
            <a:r>
              <a:rPr dirty="0"/>
              <a:t>, </a:t>
            </a:r>
            <a:r>
              <a:rPr dirty="0" err="1"/>
              <a:t>charbon</a:t>
            </a:r>
            <a:r>
              <a:rPr dirty="0"/>
              <a:t> </a:t>
            </a:r>
            <a:r>
              <a:rPr dirty="0" err="1"/>
              <a:t>actif</a:t>
            </a:r>
            <a:r>
              <a:rPr dirty="0"/>
              <a:t>) qui </a:t>
            </a:r>
            <a:r>
              <a:rPr dirty="0" err="1"/>
              <a:t>n’impacte</a:t>
            </a:r>
            <a:r>
              <a:rPr dirty="0"/>
              <a:t> pas la </a:t>
            </a:r>
            <a:r>
              <a:rPr dirty="0" err="1"/>
              <a:t>minéralisation</a:t>
            </a:r>
            <a:r>
              <a:rPr dirty="0"/>
              <a:t> et le pH de </a:t>
            </a:r>
            <a:r>
              <a:rPr dirty="0" err="1"/>
              <a:t>l’eau</a:t>
            </a:r>
            <a:r>
              <a:rPr dirty="0"/>
              <a:t> </a:t>
            </a:r>
            <a:r>
              <a:rPr dirty="0" err="1"/>
              <a:t>contrairement</a:t>
            </a:r>
            <a:r>
              <a:rPr dirty="0"/>
              <a:t> à la technique </a:t>
            </a:r>
            <a:r>
              <a:rPr dirty="0" err="1"/>
              <a:t>d’osmose</a:t>
            </a:r>
            <a:r>
              <a:rPr dirty="0"/>
              <a:t> inverse.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/>
              <a:t>Avant de lancer la démarche nous </a:t>
            </a:r>
            <a:r>
              <a:rPr dirty="0" err="1"/>
              <a:t>avons</a:t>
            </a:r>
            <a:r>
              <a:rPr dirty="0"/>
              <a:t> </a:t>
            </a:r>
            <a:r>
              <a:rPr dirty="0" err="1"/>
              <a:t>demandé</a:t>
            </a:r>
            <a:r>
              <a:rPr dirty="0"/>
              <a:t> un </a:t>
            </a:r>
            <a:r>
              <a:rPr dirty="0" err="1"/>
              <a:t>avis</a:t>
            </a:r>
            <a:r>
              <a:rPr dirty="0"/>
              <a:t> à </a:t>
            </a:r>
            <a:r>
              <a:rPr dirty="0" err="1"/>
              <a:t>l’ARS</a:t>
            </a:r>
            <a:r>
              <a:rPr dirty="0"/>
              <a:t>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lang="fr-FR" dirty="0"/>
              <a:t>D</a:t>
            </a:r>
            <a:r>
              <a:rPr dirty="0" err="1"/>
              <a:t>urant</a:t>
            </a:r>
            <a:r>
              <a:rPr dirty="0"/>
              <a:t> les </a:t>
            </a:r>
            <a:r>
              <a:rPr dirty="0" err="1"/>
              <a:t>vacances</a:t>
            </a:r>
            <a:r>
              <a:rPr dirty="0"/>
              <a:t> </a:t>
            </a:r>
            <a:r>
              <a:rPr dirty="0" err="1"/>
              <a:t>d’été</a:t>
            </a:r>
            <a:r>
              <a:rPr dirty="0"/>
              <a:t> 2024</a:t>
            </a:r>
            <a:r>
              <a:rPr lang="fr-FR" dirty="0"/>
              <a:t>, </a:t>
            </a:r>
            <a:r>
              <a:rPr dirty="0"/>
              <a:t> 4 </a:t>
            </a:r>
            <a:r>
              <a:rPr dirty="0" err="1"/>
              <a:t>fontaines</a:t>
            </a:r>
            <a:r>
              <a:rPr dirty="0"/>
              <a:t>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été</a:t>
            </a:r>
            <a:r>
              <a:rPr dirty="0"/>
              <a:t> </a:t>
            </a:r>
            <a:r>
              <a:rPr dirty="0" err="1"/>
              <a:t>installées</a:t>
            </a:r>
            <a:r>
              <a:rPr dirty="0"/>
              <a:t> dans les </a:t>
            </a:r>
            <a:r>
              <a:rPr dirty="0" err="1"/>
              <a:t>écoles</a:t>
            </a:r>
            <a:r>
              <a:rPr dirty="0"/>
              <a:t> </a:t>
            </a:r>
            <a:r>
              <a:rPr dirty="0" err="1"/>
              <a:t>primaires</a:t>
            </a:r>
            <a:r>
              <a:rPr dirty="0"/>
              <a:t> pour un </a:t>
            </a:r>
            <a:r>
              <a:rPr dirty="0" err="1"/>
              <a:t>coût</a:t>
            </a:r>
            <a:r>
              <a:rPr dirty="0"/>
              <a:t> de 12600 €.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 err="1"/>
              <a:t>L’efficacité</a:t>
            </a:r>
            <a:r>
              <a:rPr dirty="0"/>
              <a:t> a </a:t>
            </a:r>
            <a:r>
              <a:rPr dirty="0" err="1"/>
              <a:t>été</a:t>
            </a:r>
            <a:r>
              <a:rPr dirty="0"/>
              <a:t> </a:t>
            </a:r>
            <a:r>
              <a:rPr dirty="0" err="1"/>
              <a:t>vérifiée</a:t>
            </a:r>
            <a:r>
              <a:rPr dirty="0"/>
              <a:t> par </a:t>
            </a:r>
            <a:r>
              <a:rPr dirty="0" err="1"/>
              <a:t>analyse</a:t>
            </a:r>
            <a:r>
              <a:rPr dirty="0"/>
              <a:t> début </a:t>
            </a:r>
            <a:r>
              <a:rPr dirty="0" err="1"/>
              <a:t>Septembre</a:t>
            </a:r>
            <a:r>
              <a:rPr dirty="0"/>
              <a:t>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 err="1"/>
              <a:t>L’analyse</a:t>
            </a:r>
            <a:r>
              <a:rPr dirty="0"/>
              <a:t> </a:t>
            </a:r>
            <a:r>
              <a:rPr dirty="0" err="1"/>
              <a:t>porte</a:t>
            </a:r>
            <a:r>
              <a:rPr dirty="0"/>
              <a:t> sur 31 PFAS </a:t>
            </a:r>
            <a:r>
              <a:rPr dirty="0" err="1"/>
              <a:t>dont</a:t>
            </a:r>
            <a:r>
              <a:rPr dirty="0"/>
              <a:t> </a:t>
            </a:r>
            <a:r>
              <a:rPr dirty="0" err="1"/>
              <a:t>l’acide</a:t>
            </a:r>
            <a:r>
              <a:rPr dirty="0"/>
              <a:t> </a:t>
            </a:r>
            <a:r>
              <a:rPr dirty="0" err="1"/>
              <a:t>triflique</a:t>
            </a:r>
            <a:r>
              <a:rPr dirty="0"/>
              <a:t>, le TFA et le 6-2 FTS.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142875" y="367499"/>
            <a:ext cx="330158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61" name="Espace réservé du pied de page 2"/>
          <p:cNvSpPr txBox="1"/>
          <p:nvPr/>
        </p:nvSpPr>
        <p:spPr>
          <a:xfrm>
            <a:off x="875972" y="6382801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62" name="EAU POTABLE DANS LES ECOLES"/>
          <p:cNvSpPr txBox="1"/>
          <p:nvPr/>
        </p:nvSpPr>
        <p:spPr>
          <a:xfrm>
            <a:off x="1373529" y="257399"/>
            <a:ext cx="641993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 b="1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EAU POTABLE DANS LES ECOLES</a:t>
            </a:r>
          </a:p>
        </p:txBody>
      </p:sp>
      <p:graphicFrame>
        <p:nvGraphicFramePr>
          <p:cNvPr id="263" name="Tableau 1"/>
          <p:cNvGraphicFramePr/>
          <p:nvPr>
            <p:extLst>
              <p:ext uri="{D42A27DB-BD31-4B8C-83A1-F6EECF244321}">
                <p14:modId xmlns:p14="http://schemas.microsoft.com/office/powerpoint/2010/main" val="3252732574"/>
              </p:ext>
            </p:extLst>
          </p:nvPr>
        </p:nvGraphicFramePr>
        <p:xfrm>
          <a:off x="2228849" y="846474"/>
          <a:ext cx="7744477" cy="5141951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766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332">
                <a:tc gridSpan="5">
                  <a:txBody>
                    <a:bodyPr/>
                    <a:lstStyle/>
                    <a:p>
                      <a:pPr algn="ctr" defTabSz="457200">
                        <a:spcBef>
                          <a:spcPts val="6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Tableau 1</a:t>
                      </a: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Robinet Plonge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Robinet Cantine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Unité ng/l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Résultats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95C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Limite de Qualité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95C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Résultats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95C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Limite Qualité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95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893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Perfluorobutane sulfonique (PFBS)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2,2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914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Perfluorohexane sulfonique (PFHxS)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6,6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166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Perfluorooctane sulfonique (PFOS)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3,6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423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Perfluoropentanoïque (PFPeA)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23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933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Perfluorohexanoïque (PFHxA)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32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829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Perfluoroheptanoïque (PFHpA)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8,4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061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Perfluorooctanoïque (PFOA)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Somme des PFAS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73FDE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fr-FR" sz="1000" b="1" smtClean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10</a:t>
                      </a:r>
                      <a:endParaRPr sz="1000" b="1" dirty="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73FDEA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Résultats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73FDEA"/>
                      </a:solidFill>
                      <a:miter lim="400000"/>
                    </a:lnL>
                    <a:lnR w="4445">
                      <a:solidFill>
                        <a:srgbClr val="73FDEA"/>
                      </a:solidFill>
                      <a:miter lim="400000"/>
                    </a:lnR>
                    <a:lnT w="4445">
                      <a:solidFill>
                        <a:srgbClr val="73FDEA"/>
                      </a:solidFill>
                      <a:miter lim="400000"/>
                    </a:lnT>
                    <a:lnB w="4445">
                      <a:solidFill>
                        <a:srgbClr val="73FDEA"/>
                      </a:solidFill>
                      <a:miter lim="400000"/>
                    </a:lnB>
                    <a:solidFill>
                      <a:srgbClr val="73FD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LQ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73FDEA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73FD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Résultats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73FD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LQ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73F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triflique (TA)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20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73FDEA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20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Trifluoroacétique (TFA)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1000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1000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Acide 1H,1H,2H,2H Perfluorononane sulfonique (6:2 FTS)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10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10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 b="1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142875" y="367499"/>
            <a:ext cx="330158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66" name="Espace réservé du pied de page 2"/>
          <p:cNvSpPr txBox="1"/>
          <p:nvPr/>
        </p:nvSpPr>
        <p:spPr>
          <a:xfrm>
            <a:off x="875972" y="6382801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67" name="ANALYSES DES SOLS"/>
          <p:cNvSpPr txBox="1"/>
          <p:nvPr/>
        </p:nvSpPr>
        <p:spPr>
          <a:xfrm>
            <a:off x="1373529" y="257399"/>
            <a:ext cx="408482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 b="1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ANALYSES DES SOLS</a:t>
            </a:r>
          </a:p>
        </p:txBody>
      </p:sp>
      <p:pic>
        <p:nvPicPr>
          <p:cNvPr id="268" name="470882637_563156796707521_3151293525213112834_n.jpg" descr="470882637_563156796707521_3151293525213112834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915" y="957627"/>
            <a:ext cx="7042089" cy="5612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Espace réservé du pied de page 2"/>
          <p:cNvSpPr txBox="1"/>
          <p:nvPr/>
        </p:nvSpPr>
        <p:spPr>
          <a:xfrm>
            <a:off x="875972" y="6382802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71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142878" y="367500"/>
            <a:ext cx="330157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72" name="Titre 7"/>
          <p:cNvSpPr txBox="1">
            <a:spLocks noGrp="1"/>
          </p:cNvSpPr>
          <p:nvPr>
            <p:ph type="title"/>
          </p:nvPr>
        </p:nvSpPr>
        <p:spPr>
          <a:xfrm>
            <a:off x="488416" y="303037"/>
            <a:ext cx="11160129" cy="461668"/>
          </a:xfrm>
          <a:prstGeom prst="rect">
            <a:avLst/>
          </a:prstGeom>
        </p:spPr>
        <p:txBody>
          <a:bodyPr/>
          <a:lstStyle/>
          <a:p>
            <a:r>
              <a:t> ACTION JURIDIQUE</a:t>
            </a:r>
          </a:p>
        </p:txBody>
      </p:sp>
      <p:sp>
        <p:nvSpPr>
          <p:cNvPr id="273" name="Le 30 Octobre 2023, un dépôt de plainte regroupant 34 communes du Sud Ouest lyonnais, sous l’impulsion de J MOROGE Maire d’OULLINS PIERRE BENITE a été déposé pour mise en danger de la vie d’autrui.…"/>
          <p:cNvSpPr txBox="1"/>
          <p:nvPr/>
        </p:nvSpPr>
        <p:spPr>
          <a:xfrm>
            <a:off x="732201" y="1307538"/>
            <a:ext cx="10672559" cy="418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180472" indent="-180472" algn="just">
              <a:buSzPct val="100000"/>
              <a:buChar char="-"/>
              <a:defRPr sz="1600"/>
            </a:pPr>
            <a:r>
              <a:rPr dirty="0"/>
              <a:t>Le 30 </a:t>
            </a:r>
            <a:r>
              <a:rPr lang="fr-FR" dirty="0"/>
              <a:t>o</a:t>
            </a:r>
            <a:r>
              <a:rPr dirty="0" err="1"/>
              <a:t>ctobre</a:t>
            </a:r>
            <a:r>
              <a:rPr dirty="0"/>
              <a:t> 2023, un </a:t>
            </a:r>
            <a:r>
              <a:rPr dirty="0" err="1"/>
              <a:t>dépôt</a:t>
            </a:r>
            <a:r>
              <a:rPr dirty="0"/>
              <a:t> de </a:t>
            </a:r>
            <a:r>
              <a:rPr dirty="0" err="1"/>
              <a:t>plainte</a:t>
            </a:r>
            <a:r>
              <a:rPr dirty="0"/>
              <a:t> </a:t>
            </a:r>
            <a:r>
              <a:rPr dirty="0" err="1"/>
              <a:t>regroupant</a:t>
            </a:r>
            <a:r>
              <a:rPr dirty="0"/>
              <a:t> à </a:t>
            </a:r>
            <a:r>
              <a:rPr dirty="0" err="1"/>
              <a:t>ce</a:t>
            </a:r>
            <a:r>
              <a:rPr dirty="0"/>
              <a:t> jour 39 communes du Sud Ouest </a:t>
            </a:r>
            <a:r>
              <a:rPr dirty="0" err="1"/>
              <a:t>lyonnais</a:t>
            </a:r>
            <a:r>
              <a:rPr dirty="0"/>
              <a:t>, 6 </a:t>
            </a:r>
            <a:r>
              <a:rPr dirty="0" err="1"/>
              <a:t>fédérations</a:t>
            </a:r>
            <a:r>
              <a:rPr dirty="0"/>
              <a:t> </a:t>
            </a:r>
            <a:r>
              <a:rPr lang="fr-FR" dirty="0"/>
              <a:t>d’</a:t>
            </a:r>
            <a:r>
              <a:rPr dirty="0"/>
              <a:t>associations de protection du milieu </a:t>
            </a:r>
            <a:r>
              <a:rPr dirty="0" err="1"/>
              <a:t>aquatique</a:t>
            </a:r>
            <a:r>
              <a:rPr dirty="0"/>
              <a:t> et 36 </a:t>
            </a:r>
            <a:r>
              <a:rPr dirty="0" err="1"/>
              <a:t>personnes</a:t>
            </a:r>
            <a:r>
              <a:rPr dirty="0"/>
              <a:t> physiques, sous </a:t>
            </a:r>
            <a:r>
              <a:rPr dirty="0" err="1"/>
              <a:t>l’impulsion</a:t>
            </a:r>
            <a:r>
              <a:rPr dirty="0"/>
              <a:t> de</a:t>
            </a:r>
            <a:r>
              <a:rPr lang="fr-FR" dirty="0"/>
              <a:t> Mr</a:t>
            </a:r>
            <a:r>
              <a:rPr dirty="0"/>
              <a:t> MOROGE</a:t>
            </a:r>
            <a:r>
              <a:rPr lang="fr-FR" dirty="0"/>
              <a:t>,</a:t>
            </a:r>
            <a:r>
              <a:rPr dirty="0"/>
              <a:t> Maire </a:t>
            </a:r>
            <a:r>
              <a:rPr dirty="0" err="1"/>
              <a:t>d’OULLINS</a:t>
            </a:r>
            <a:r>
              <a:rPr dirty="0"/>
              <a:t> PIERRE BENITE a </a:t>
            </a:r>
            <a:r>
              <a:rPr dirty="0" err="1"/>
              <a:t>été</a:t>
            </a:r>
            <a:r>
              <a:rPr dirty="0"/>
              <a:t> </a:t>
            </a:r>
            <a:r>
              <a:rPr dirty="0" err="1"/>
              <a:t>déposé</a:t>
            </a:r>
            <a:r>
              <a:rPr dirty="0"/>
              <a:t> pour mise </a:t>
            </a:r>
            <a:r>
              <a:rPr dirty="0" err="1"/>
              <a:t>en</a:t>
            </a:r>
            <a:r>
              <a:rPr dirty="0"/>
              <a:t> danger de la vie </a:t>
            </a:r>
            <a:r>
              <a:rPr dirty="0" err="1"/>
              <a:t>d’autrui</a:t>
            </a:r>
            <a:r>
              <a:rPr dirty="0"/>
              <a:t>.</a:t>
            </a:r>
          </a:p>
          <a:p>
            <a:pPr algn="just">
              <a:defRPr sz="1600"/>
            </a:pPr>
            <a:endParaRPr lang="fr-FR" dirty="0"/>
          </a:p>
          <a:p>
            <a:pPr algn="just">
              <a:defRPr sz="1600"/>
            </a:pPr>
            <a:r>
              <a:rPr dirty="0"/>
              <a:t>- La </a:t>
            </a:r>
            <a:r>
              <a:rPr dirty="0" err="1"/>
              <a:t>défense</a:t>
            </a:r>
            <a:r>
              <a:rPr dirty="0"/>
              <a:t> de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intérêts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confiée</a:t>
            </a:r>
            <a:r>
              <a:rPr dirty="0"/>
              <a:t> à </a:t>
            </a:r>
            <a:r>
              <a:rPr dirty="0" err="1"/>
              <a:t>Maitre</a:t>
            </a:r>
            <a:r>
              <a:rPr dirty="0"/>
              <a:t> HOURSE et </a:t>
            </a:r>
            <a:r>
              <a:rPr dirty="0" err="1"/>
              <a:t>Maitre</a:t>
            </a:r>
            <a:r>
              <a:rPr dirty="0"/>
              <a:t> JUSOT. </a:t>
            </a:r>
          </a:p>
          <a:p>
            <a:pPr algn="just">
              <a:defRPr sz="1600"/>
            </a:pPr>
            <a:endParaRPr lang="fr-FR" dirty="0"/>
          </a:p>
          <a:p>
            <a:pPr marL="180472" indent="-180472" algn="just">
              <a:buSzPct val="100000"/>
              <a:buChar char="-"/>
              <a:defRPr sz="1600"/>
            </a:pPr>
            <a:r>
              <a:rPr dirty="0"/>
              <a:t>L’ </a:t>
            </a:r>
            <a:r>
              <a:rPr dirty="0" err="1"/>
              <a:t>objectif</a:t>
            </a:r>
            <a:r>
              <a:rPr dirty="0"/>
              <a:t> qui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attendue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qu’une</a:t>
            </a:r>
            <a:r>
              <a:rPr dirty="0"/>
              <a:t> </a:t>
            </a:r>
            <a:r>
              <a:rPr dirty="0" err="1"/>
              <a:t>enquête</a:t>
            </a:r>
            <a:r>
              <a:rPr dirty="0"/>
              <a:t> </a:t>
            </a:r>
            <a:r>
              <a:rPr dirty="0" err="1"/>
              <a:t>soit</a:t>
            </a:r>
            <a:r>
              <a:rPr dirty="0"/>
              <a:t> </a:t>
            </a:r>
            <a:r>
              <a:rPr dirty="0" err="1"/>
              <a:t>menée</a:t>
            </a:r>
            <a:r>
              <a:rPr dirty="0"/>
              <a:t> et que </a:t>
            </a:r>
            <a:r>
              <a:rPr dirty="0" err="1"/>
              <a:t>celle</a:t>
            </a:r>
            <a:r>
              <a:rPr dirty="0"/>
              <a:t> ci </a:t>
            </a:r>
            <a:r>
              <a:rPr dirty="0" err="1"/>
              <a:t>détermine</a:t>
            </a:r>
            <a:r>
              <a:rPr dirty="0"/>
              <a:t> les </a:t>
            </a:r>
            <a:r>
              <a:rPr dirty="0" err="1"/>
              <a:t>responsabilités</a:t>
            </a:r>
            <a:r>
              <a:rPr dirty="0"/>
              <a:t> de </a:t>
            </a:r>
            <a:r>
              <a:rPr dirty="0" err="1"/>
              <a:t>chacun</a:t>
            </a:r>
            <a:r>
              <a:rPr dirty="0"/>
              <a:t>.</a:t>
            </a:r>
          </a:p>
          <a:p>
            <a:pPr marL="180472" indent="-180472" algn="just">
              <a:buSzPct val="100000"/>
              <a:buChar char="-"/>
              <a:defRPr sz="1600"/>
            </a:pPr>
            <a:endParaRPr lang="fr-FR" dirty="0"/>
          </a:p>
          <a:p>
            <a:pPr marL="160420" indent="-160420" algn="just">
              <a:buSzPct val="100000"/>
              <a:buChar char="-"/>
              <a:defRPr sz="1600"/>
            </a:pPr>
            <a:r>
              <a:rPr dirty="0"/>
              <a:t>Pour </a:t>
            </a:r>
            <a:r>
              <a:rPr dirty="0" err="1"/>
              <a:t>l’instant</a:t>
            </a:r>
            <a:r>
              <a:rPr dirty="0"/>
              <a:t> les </a:t>
            </a:r>
            <a:r>
              <a:rPr dirty="0" err="1"/>
              <a:t>plaintes</a:t>
            </a:r>
            <a:r>
              <a:rPr dirty="0"/>
              <a:t>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été</a:t>
            </a:r>
            <a:r>
              <a:rPr dirty="0"/>
              <a:t> </a:t>
            </a:r>
            <a:r>
              <a:rPr dirty="0" err="1"/>
              <a:t>regroupées</a:t>
            </a:r>
            <a:r>
              <a:rPr dirty="0"/>
              <a:t>. Notre action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saisie</a:t>
            </a:r>
            <a:r>
              <a:rPr dirty="0"/>
              <a:t> </a:t>
            </a:r>
            <a:r>
              <a:rPr dirty="0" err="1"/>
              <a:t>auprès</a:t>
            </a:r>
            <a:r>
              <a:rPr dirty="0"/>
              <a:t> de 2 </a:t>
            </a:r>
            <a:r>
              <a:rPr dirty="0" err="1"/>
              <a:t>juges</a:t>
            </a:r>
            <a:r>
              <a:rPr dirty="0"/>
              <a:t> </a:t>
            </a:r>
            <a:r>
              <a:rPr dirty="0" err="1"/>
              <a:t>d’instruction</a:t>
            </a:r>
            <a:r>
              <a:rPr dirty="0"/>
              <a:t> </a:t>
            </a:r>
            <a:r>
              <a:rPr dirty="0" err="1"/>
              <a:t>spécialisés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droit de </a:t>
            </a:r>
            <a:r>
              <a:rPr dirty="0" err="1"/>
              <a:t>l’environnement</a:t>
            </a:r>
            <a:r>
              <a:rPr dirty="0"/>
              <a:t>. Une cellule de la gendarmerie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action pour </a:t>
            </a:r>
            <a:r>
              <a:rPr dirty="0" err="1"/>
              <a:t>réunir</a:t>
            </a:r>
            <a:r>
              <a:rPr dirty="0"/>
              <a:t> les </a:t>
            </a:r>
            <a:r>
              <a:rPr dirty="0" err="1"/>
              <a:t>preuves</a:t>
            </a:r>
            <a:r>
              <a:rPr dirty="0"/>
              <a:t>.</a:t>
            </a:r>
            <a:endParaRPr lang="fr-FR" dirty="0"/>
          </a:p>
          <a:p>
            <a:pPr algn="just">
              <a:defRPr sz="1600"/>
            </a:pPr>
            <a:endParaRPr lang="fr-FR" dirty="0"/>
          </a:p>
          <a:p>
            <a:pPr marL="160421" indent="-160421" algn="just">
              <a:buSzPct val="100000"/>
              <a:buChar char="-"/>
              <a:defRPr sz="1600"/>
            </a:pPr>
            <a:r>
              <a:rPr lang="fr-FR" dirty="0"/>
              <a:t>Une des premières </a:t>
            </a:r>
            <a:r>
              <a:rPr lang="fr-FR" dirty="0" err="1"/>
              <a:t>conséquencesa</a:t>
            </a:r>
            <a:r>
              <a:rPr lang="fr-FR" dirty="0"/>
              <a:t> a été suite à une commission rogatoire la perquisition effectuée chez Arkema et Daikin le 9 Avril 2024 par la gendarmerie avec saisie de documents.</a:t>
            </a:r>
          </a:p>
          <a:p>
            <a:pPr algn="just">
              <a:defRPr sz="1600"/>
            </a:pPr>
            <a:endParaRPr lang="fr-FR" dirty="0"/>
          </a:p>
          <a:p>
            <a:pPr marL="160421" indent="-160421" algn="just">
              <a:buSzPct val="100000"/>
              <a:buChar char="-"/>
              <a:defRPr sz="1600"/>
            </a:pPr>
            <a:r>
              <a:rPr lang="fr-FR" dirty="0"/>
              <a:t>Les comptes rendus établis par la gendarmerie devaient être remis à la  juge d’instruction début Janvier 2025.</a:t>
            </a:r>
          </a:p>
          <a:p>
            <a:pPr marL="160421" indent="-160421" algn="just">
              <a:buSzPct val="100000"/>
              <a:buChar char="-"/>
              <a:defRPr sz="1600"/>
            </a:pPr>
            <a:endParaRPr lang="fr-FR" dirty="0"/>
          </a:p>
          <a:p>
            <a:pPr marL="160421" indent="-160421" algn="just">
              <a:buSzPct val="100000"/>
              <a:buChar char="-"/>
              <a:defRPr sz="1600"/>
            </a:pPr>
            <a:r>
              <a:rPr lang="fr-FR" dirty="0"/>
              <a:t>Malheureusement cela a pris du retard à cause de la grosse quantité de documents saisis à analyser.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Espace réservé du pied de page 2"/>
          <p:cNvSpPr txBox="1"/>
          <p:nvPr/>
        </p:nvSpPr>
        <p:spPr>
          <a:xfrm>
            <a:off x="875972" y="6382802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79" name="Espace réservé du texte 1"/>
          <p:cNvSpPr txBox="1">
            <a:spLocks noGrp="1"/>
          </p:cNvSpPr>
          <p:nvPr>
            <p:ph type="body" sz="half" idx="1"/>
          </p:nvPr>
        </p:nvSpPr>
        <p:spPr>
          <a:xfrm>
            <a:off x="466669" y="1156770"/>
            <a:ext cx="11052673" cy="1570481"/>
          </a:xfrm>
          <a:prstGeom prst="rect">
            <a:avLst/>
          </a:prstGeom>
        </p:spPr>
        <p:txBody>
          <a:bodyPr/>
          <a:lstStyle/>
          <a:p>
            <a:pPr marL="145732" indent="-145732" algn="just" defTabSz="466344">
              <a:spcBef>
                <a:spcPts val="900"/>
              </a:spcBef>
              <a:buSzPct val="100000"/>
              <a:buFont typeface="Arial"/>
              <a:buChar char="•"/>
              <a:defRPr sz="1937" b="0"/>
            </a:pPr>
            <a:r>
              <a:rPr dirty="0" err="1"/>
              <a:t>Afin</a:t>
            </a:r>
            <a:r>
              <a:rPr dirty="0"/>
              <a:t> de </a:t>
            </a:r>
            <a:r>
              <a:rPr dirty="0" err="1"/>
              <a:t>mieux</a:t>
            </a:r>
            <a:r>
              <a:rPr dirty="0"/>
              <a:t> </a:t>
            </a:r>
            <a:r>
              <a:rPr dirty="0" err="1"/>
              <a:t>comprendre</a:t>
            </a:r>
            <a:r>
              <a:rPr dirty="0"/>
              <a:t> </a:t>
            </a:r>
            <a:r>
              <a:rPr dirty="0" err="1"/>
              <a:t>ce</a:t>
            </a:r>
            <a:r>
              <a:rPr dirty="0"/>
              <a:t> que </a:t>
            </a:r>
            <a:r>
              <a:rPr dirty="0" err="1"/>
              <a:t>sont</a:t>
            </a:r>
            <a:r>
              <a:rPr dirty="0"/>
              <a:t> les PFAS,</a:t>
            </a:r>
            <a:r>
              <a:rPr lang="fr-FR" dirty="0"/>
              <a:t> voici</a:t>
            </a:r>
            <a:r>
              <a:rPr dirty="0"/>
              <a:t> un film </a:t>
            </a:r>
            <a:r>
              <a:rPr dirty="0" err="1"/>
              <a:t>présenté</a:t>
            </a:r>
            <a:r>
              <a:rPr dirty="0"/>
              <a:t> </a:t>
            </a:r>
            <a:r>
              <a:rPr dirty="0" err="1"/>
              <a:t>lors</a:t>
            </a:r>
            <a:r>
              <a:rPr dirty="0"/>
              <a:t> de </a:t>
            </a:r>
            <a:r>
              <a:rPr dirty="0" err="1"/>
              <a:t>diverses</a:t>
            </a:r>
            <a:r>
              <a:rPr dirty="0"/>
              <a:t> </a:t>
            </a:r>
            <a:r>
              <a:rPr dirty="0" err="1"/>
              <a:t>réunions</a:t>
            </a:r>
            <a:r>
              <a:rPr dirty="0"/>
              <a:t> </a:t>
            </a:r>
            <a:r>
              <a:rPr dirty="0" err="1"/>
              <a:t>publiques</a:t>
            </a:r>
            <a:r>
              <a:rPr dirty="0"/>
              <a:t> (</a:t>
            </a:r>
            <a:r>
              <a:rPr dirty="0" err="1"/>
              <a:t>Chaponost</a:t>
            </a:r>
            <a:r>
              <a:rPr dirty="0"/>
              <a:t>, </a:t>
            </a:r>
            <a:r>
              <a:rPr dirty="0" err="1"/>
              <a:t>Mions</a:t>
            </a:r>
            <a:r>
              <a:rPr dirty="0"/>
              <a:t>).</a:t>
            </a:r>
          </a:p>
          <a:p>
            <a:pPr marL="145732" indent="-145732" algn="just" defTabSz="466344">
              <a:spcBef>
                <a:spcPts val="900"/>
              </a:spcBef>
              <a:buSzPct val="100000"/>
              <a:buFont typeface="Arial"/>
              <a:buChar char="•"/>
              <a:defRPr sz="1937" b="0"/>
            </a:pPr>
            <a:r>
              <a:rPr dirty="0" err="1"/>
              <a:t>L’auteur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Mr Louis DELON </a:t>
            </a:r>
            <a:r>
              <a:rPr dirty="0" err="1"/>
              <a:t>porte</a:t>
            </a:r>
            <a:r>
              <a:rPr dirty="0"/>
              <a:t> parole du </a:t>
            </a:r>
            <a:r>
              <a:rPr dirty="0" err="1"/>
              <a:t>collectif</a:t>
            </a:r>
            <a:r>
              <a:rPr dirty="0"/>
              <a:t> </a:t>
            </a:r>
            <a:r>
              <a:rPr dirty="0" err="1"/>
              <a:t>citoyen</a:t>
            </a:r>
            <a:r>
              <a:rPr dirty="0"/>
              <a:t> Ozon </a:t>
            </a:r>
            <a:r>
              <a:rPr dirty="0" err="1"/>
              <a:t>l’eau</a:t>
            </a:r>
            <a:r>
              <a:rPr dirty="0"/>
              <a:t> </a:t>
            </a:r>
            <a:r>
              <a:rPr dirty="0" err="1"/>
              <a:t>saine</a:t>
            </a:r>
            <a:r>
              <a:rPr dirty="0"/>
              <a:t>.</a:t>
            </a:r>
          </a:p>
          <a:p>
            <a:pPr marL="145732" indent="-145732" algn="just" defTabSz="466344">
              <a:spcBef>
                <a:spcPts val="900"/>
              </a:spcBef>
              <a:buSzPct val="100000"/>
              <a:buFont typeface="Arial"/>
              <a:buChar char="•"/>
              <a:defRPr sz="1937" b="0"/>
            </a:pPr>
            <a:r>
              <a:rPr dirty="0" err="1"/>
              <a:t>Cette</a:t>
            </a:r>
            <a:r>
              <a:rPr dirty="0"/>
              <a:t> </a:t>
            </a:r>
            <a:r>
              <a:rPr dirty="0" err="1"/>
              <a:t>présentation</a:t>
            </a:r>
            <a:r>
              <a:rPr dirty="0"/>
              <a:t> </a:t>
            </a:r>
            <a:r>
              <a:rPr dirty="0" err="1"/>
              <a:t>dure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quinzaine de minutes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280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142875" y="367497"/>
            <a:ext cx="330158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81" name="Titre 7"/>
          <p:cNvSpPr txBox="1">
            <a:spLocks noGrp="1"/>
          </p:cNvSpPr>
          <p:nvPr>
            <p:ph type="title"/>
          </p:nvPr>
        </p:nvSpPr>
        <p:spPr>
          <a:xfrm>
            <a:off x="515935" y="303036"/>
            <a:ext cx="11160129" cy="461670"/>
          </a:xfrm>
          <a:prstGeom prst="rect">
            <a:avLst/>
          </a:prstGeom>
        </p:spPr>
        <p:txBody>
          <a:bodyPr/>
          <a:lstStyle/>
          <a:p>
            <a:r>
              <a:rPr dirty="0"/>
              <a:t>BACK </a:t>
            </a:r>
            <a:r>
              <a:rPr dirty="0" smtClean="0"/>
              <a:t>UP</a:t>
            </a:r>
            <a:r>
              <a:rPr lang="fr-FR" dirty="0" smtClean="0"/>
              <a:t> </a:t>
            </a:r>
            <a:r>
              <a:rPr dirty="0" smtClean="0"/>
              <a:t>: </a:t>
            </a:r>
            <a:r>
              <a:rPr dirty="0"/>
              <a:t>LES  PFAS</a:t>
            </a:r>
          </a:p>
        </p:txBody>
      </p:sp>
      <p:sp>
        <p:nvSpPr>
          <p:cNvPr id="282" name="ConférencePFAS.mp4 - Cliquez-ici !"/>
          <p:cNvSpPr txBox="1"/>
          <p:nvPr/>
        </p:nvSpPr>
        <p:spPr>
          <a:xfrm>
            <a:off x="3574966" y="4038284"/>
            <a:ext cx="460434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133" b="1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defRPr>
            </a:lvl1pPr>
          </a:lstStyle>
          <a:p>
            <a:r>
              <a:rPr dirty="0"/>
              <a:t>ConférencePFAS.mp4 - </a:t>
            </a:r>
            <a:r>
              <a:rPr dirty="0" err="1"/>
              <a:t>Cliquez-ici</a:t>
            </a:r>
            <a:r>
              <a:rPr dirty="0"/>
              <a:t> !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re 1"/>
          <p:cNvSpPr txBox="1">
            <a:spLocks noGrp="1"/>
          </p:cNvSpPr>
          <p:nvPr>
            <p:ph type="title"/>
          </p:nvPr>
        </p:nvSpPr>
        <p:spPr>
          <a:xfrm>
            <a:off x="2135557" y="2845966"/>
            <a:ext cx="5040008" cy="461670"/>
          </a:xfrm>
          <a:prstGeom prst="rect">
            <a:avLst/>
          </a:prstGeom>
        </p:spPr>
        <p:txBody>
          <a:bodyPr/>
          <a:lstStyle/>
          <a:p>
            <a:r>
              <a:t>Merci de votre attention</a:t>
            </a:r>
          </a:p>
        </p:txBody>
      </p:sp>
      <p:sp>
        <p:nvSpPr>
          <p:cNvPr id="276" name="Espace réservé du texte 2"/>
          <p:cNvSpPr txBox="1">
            <a:spLocks noGrp="1"/>
          </p:cNvSpPr>
          <p:nvPr>
            <p:ph type="body" sz="quarter" idx="1"/>
          </p:nvPr>
        </p:nvSpPr>
        <p:spPr>
          <a:xfrm>
            <a:off x="8820149" y="3473132"/>
            <a:ext cx="2855919" cy="184671"/>
          </a:xfrm>
          <a:prstGeom prst="rect">
            <a:avLst/>
          </a:prstGeom>
        </p:spPr>
        <p:txBody>
          <a:bodyPr/>
          <a:lstStyle/>
          <a:p>
            <a:r>
              <a:t>contact@mairie-brignais.fr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space réservé du pied de page 13"/>
          <p:cNvSpPr txBox="1"/>
          <p:nvPr/>
        </p:nvSpPr>
        <p:spPr>
          <a:xfrm>
            <a:off x="551375" y="6058406"/>
            <a:ext cx="4968009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5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– PFAS – 5 Février 2025</a:t>
            </a:r>
          </a:p>
        </p:txBody>
      </p:sp>
      <p:sp>
        <p:nvSpPr>
          <p:cNvPr id="192" name="Titre 1"/>
          <p:cNvSpPr txBox="1">
            <a:spLocks noGrp="1"/>
          </p:cNvSpPr>
          <p:nvPr>
            <p:ph type="title"/>
          </p:nvPr>
        </p:nvSpPr>
        <p:spPr>
          <a:xfrm>
            <a:off x="983431" y="2636908"/>
            <a:ext cx="9937106" cy="1231112"/>
          </a:xfrm>
          <a:prstGeom prst="rect">
            <a:avLst/>
          </a:prstGeom>
        </p:spPr>
        <p:txBody>
          <a:bodyPr/>
          <a:lstStyle/>
          <a:p>
            <a:r>
              <a:t>Information PFAS </a:t>
            </a:r>
            <a:br/>
            <a:r>
              <a:t>(Per and Polyfluoroalkyl Substances)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space réservé du pied de page 2"/>
          <p:cNvSpPr txBox="1"/>
          <p:nvPr/>
        </p:nvSpPr>
        <p:spPr>
          <a:xfrm>
            <a:off x="875972" y="6382802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195" name="Espace réservé du texte 1"/>
          <p:cNvSpPr txBox="1">
            <a:spLocks noGrp="1"/>
          </p:cNvSpPr>
          <p:nvPr>
            <p:ph type="body" sz="half" idx="1"/>
          </p:nvPr>
        </p:nvSpPr>
        <p:spPr>
          <a:xfrm>
            <a:off x="569664" y="1069343"/>
            <a:ext cx="11052672" cy="2708434"/>
          </a:xfrm>
          <a:prstGeom prst="rect">
            <a:avLst/>
          </a:prstGeom>
        </p:spPr>
        <p:txBody>
          <a:bodyPr/>
          <a:lstStyle/>
          <a:p>
            <a:pPr marL="285750" indent="-285750" algn="just">
              <a:buSzPct val="100000"/>
              <a:buFont typeface="Arial"/>
              <a:buChar char="•"/>
              <a:defRPr sz="1700" b="0"/>
            </a:pPr>
            <a:r>
              <a:t>On regroupe sous la dénomination PFAS,  4500 à 4700 composés chimiques. Seulement 250 sont produits industriellement.</a:t>
            </a:r>
          </a:p>
          <a:p>
            <a:pPr marL="285750" indent="-285750" algn="just">
              <a:buSzPct val="100000"/>
              <a:buFont typeface="Arial"/>
              <a:buChar char="•"/>
              <a:defRPr sz="1700" b="0"/>
            </a:pPr>
            <a:r>
              <a:t>Ces composés sont synthétiques et non biodégradables.</a:t>
            </a:r>
          </a:p>
          <a:p>
            <a:pPr marL="285750" indent="-285750" algn="just">
              <a:buSzPct val="100000"/>
              <a:buFont typeface="Arial"/>
              <a:buChar char="•"/>
              <a:defRPr sz="1700" b="0"/>
            </a:pPr>
            <a:r>
              <a:t>Ils sont utilisés depuis les années 50 pour leurs excellentes propriétés anti adhésives, leur résistance aux hautes températures et leur forte hydrophobicité et oléophobicité.</a:t>
            </a:r>
          </a:p>
          <a:p>
            <a:pPr marL="285750" indent="-285750" algn="just">
              <a:buSzPct val="100000"/>
              <a:buFont typeface="Arial"/>
              <a:buChar char="•"/>
              <a:defRPr sz="1700" b="0"/>
            </a:pPr>
            <a:r>
              <a:t>Ils sont utilisés dans les applications industrielles et dans de nombreux produits de consommation tels que les textiles, emballages alimentaires, ustensiles de cuisine, mousses anti feu, cosmétiques.</a:t>
            </a:r>
          </a:p>
        </p:txBody>
      </p:sp>
      <p:sp>
        <p:nvSpPr>
          <p:cNvPr id="196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255885" y="367496"/>
            <a:ext cx="217147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97" name="Titre 7"/>
          <p:cNvSpPr txBox="1">
            <a:spLocks noGrp="1"/>
          </p:cNvSpPr>
          <p:nvPr>
            <p:ph type="title"/>
          </p:nvPr>
        </p:nvSpPr>
        <p:spPr>
          <a:xfrm>
            <a:off x="515935" y="303036"/>
            <a:ext cx="11160129" cy="461670"/>
          </a:xfrm>
          <a:prstGeom prst="rect">
            <a:avLst/>
          </a:prstGeom>
        </p:spPr>
        <p:txBody>
          <a:bodyPr/>
          <a:lstStyle/>
          <a:p>
            <a:r>
              <a:t>Rappel sur les PFAS</a:t>
            </a:r>
          </a:p>
        </p:txBody>
      </p:sp>
      <p:pic>
        <p:nvPicPr>
          <p:cNvPr id="198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2" y="4082415"/>
            <a:ext cx="2723284" cy="180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51256">
            <a:off x="5198052" y="3960812"/>
            <a:ext cx="3083331" cy="2347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Espace réservé du pied de page 2"/>
          <p:cNvSpPr txBox="1"/>
          <p:nvPr/>
        </p:nvSpPr>
        <p:spPr>
          <a:xfrm>
            <a:off x="875972" y="6382802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02" name="Espace réservé du texte 1"/>
          <p:cNvSpPr txBox="1">
            <a:spLocks noGrp="1"/>
          </p:cNvSpPr>
          <p:nvPr>
            <p:ph type="body" sz="half" idx="1"/>
          </p:nvPr>
        </p:nvSpPr>
        <p:spPr>
          <a:xfrm>
            <a:off x="576669" y="1069343"/>
            <a:ext cx="10857744" cy="2708434"/>
          </a:xfrm>
          <a:prstGeom prst="rect">
            <a:avLst/>
          </a:prstGeom>
        </p:spPr>
        <p:txBody>
          <a:bodyPr/>
          <a:lstStyle/>
          <a:p>
            <a:pPr marL="285750" indent="-285750" algn="just">
              <a:buSzPct val="100000"/>
              <a:buFont typeface="Arial"/>
              <a:buChar char="•"/>
              <a:defRPr sz="1800" b="0"/>
            </a:pPr>
            <a:r>
              <a:t>Au début de la problématique des PFAS sur notre région, les PFAS considérés étaient ceux qui possédaient une chaine carbonée  plus ou moins longue. (Cf Slide précédent).</a:t>
            </a:r>
          </a:p>
          <a:p>
            <a:pPr marL="285750" indent="-285750" algn="just">
              <a:buSzPct val="100000"/>
              <a:buFont typeface="Arial"/>
              <a:buChar char="•"/>
              <a:defRPr sz="1800" b="0"/>
            </a:pPr>
            <a:r>
              <a:t>Mais il ressort depuis qu’il faut adopter la définition plus large de l’OCDE (Organisation de Coopération et de Développement Economique) à savoir sont considérés comme PFAS </a:t>
            </a:r>
            <a:r>
              <a:rPr>
                <a:solidFill>
                  <a:srgbClr val="EF0020"/>
                </a:solidFill>
              </a:rPr>
              <a:t>t</a:t>
            </a:r>
            <a:r>
              <a:rPr>
                <a:solidFill>
                  <a:srgbClr val="ED0022"/>
                </a:solidFill>
              </a:rPr>
              <a:t>oute molécule dont un atome de carbone est porteur de plus d’un atome de fluor</a:t>
            </a:r>
            <a:r>
              <a:t>.</a:t>
            </a:r>
          </a:p>
          <a:p>
            <a:pPr marL="285750" indent="-285750" algn="just">
              <a:buSzPct val="100000"/>
              <a:buFont typeface="Arial"/>
              <a:buChar char="•"/>
              <a:defRPr sz="1800" b="0"/>
            </a:pPr>
            <a:r>
              <a:t>De ce fait plus récemment il est apparu de nouveau polluant tel que le TFA (acide trifluoroacétique)</a:t>
            </a:r>
          </a:p>
        </p:txBody>
      </p:sp>
      <p:sp>
        <p:nvSpPr>
          <p:cNvPr id="203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255885" y="367496"/>
            <a:ext cx="217147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04" name="Titre 7"/>
          <p:cNvSpPr txBox="1">
            <a:spLocks noGrp="1"/>
          </p:cNvSpPr>
          <p:nvPr>
            <p:ph type="title"/>
          </p:nvPr>
        </p:nvSpPr>
        <p:spPr>
          <a:xfrm>
            <a:off x="515935" y="303036"/>
            <a:ext cx="11160129" cy="461670"/>
          </a:xfrm>
          <a:prstGeom prst="rect">
            <a:avLst/>
          </a:prstGeom>
        </p:spPr>
        <p:txBody>
          <a:bodyPr/>
          <a:lstStyle/>
          <a:p>
            <a:r>
              <a:t>Rappel sur les PFAS</a:t>
            </a:r>
          </a:p>
        </p:txBody>
      </p:sp>
      <p:pic>
        <p:nvPicPr>
          <p:cNvPr id="205" name="langfr-200px-Trifluoroacetic_acid.svg.png" descr="langfr-200px-Trifluoroacetic_acid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0612" y="3875120"/>
            <a:ext cx="2540001" cy="220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Espace réservé du pied de page 2"/>
          <p:cNvSpPr txBox="1"/>
          <p:nvPr/>
        </p:nvSpPr>
        <p:spPr>
          <a:xfrm>
            <a:off x="875972" y="6382802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08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255885" y="367496"/>
            <a:ext cx="217147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09" name="Titre 7"/>
          <p:cNvSpPr txBox="1">
            <a:spLocks noGrp="1"/>
          </p:cNvSpPr>
          <p:nvPr>
            <p:ph type="title"/>
          </p:nvPr>
        </p:nvSpPr>
        <p:spPr>
          <a:xfrm>
            <a:off x="515935" y="303036"/>
            <a:ext cx="11160129" cy="461670"/>
          </a:xfrm>
          <a:prstGeom prst="rect">
            <a:avLst/>
          </a:prstGeom>
        </p:spPr>
        <p:txBody>
          <a:bodyPr/>
          <a:lstStyle/>
          <a:p>
            <a:r>
              <a:t>LES UNITES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5370" y="2212089"/>
            <a:ext cx="1326420" cy="123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3468" y="3774644"/>
            <a:ext cx="1732339" cy="1250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7037" y="2858385"/>
            <a:ext cx="1943259" cy="146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96388" y="5098908"/>
            <a:ext cx="2164557" cy="132981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Petit rappel sur les unités : g/l ; mg/l ; microg/l ; ng/l.…"/>
          <p:cNvSpPr txBox="1"/>
          <p:nvPr/>
        </p:nvSpPr>
        <p:spPr>
          <a:xfrm>
            <a:off x="177493" y="1406807"/>
            <a:ext cx="7437848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Petit rappel sur les </a:t>
            </a:r>
            <a:r>
              <a:rPr dirty="0" err="1"/>
              <a:t>unités</a:t>
            </a:r>
            <a:r>
              <a:rPr dirty="0"/>
              <a:t> </a:t>
            </a:r>
            <a:r>
              <a:rPr dirty="0" err="1"/>
              <a:t>utilisées</a:t>
            </a:r>
            <a:r>
              <a:rPr dirty="0"/>
              <a:t> dans </a:t>
            </a:r>
            <a:r>
              <a:rPr dirty="0" err="1"/>
              <a:t>ce</a:t>
            </a:r>
            <a:r>
              <a:rPr dirty="0"/>
              <a:t> </a:t>
            </a:r>
            <a:r>
              <a:rPr dirty="0" err="1"/>
              <a:t>contexte</a:t>
            </a:r>
            <a:r>
              <a:rPr dirty="0"/>
              <a:t>: g/l ; mg/l ; µg/l ; ng/l.</a:t>
            </a:r>
          </a:p>
          <a:p>
            <a:endParaRPr dirty="0"/>
          </a:p>
          <a:p>
            <a:r>
              <a:rPr dirty="0"/>
              <a:t>1 </a:t>
            </a:r>
            <a:r>
              <a:rPr dirty="0" err="1"/>
              <a:t>sucre</a:t>
            </a:r>
            <a:r>
              <a:rPr dirty="0"/>
              <a:t> </a:t>
            </a:r>
            <a:r>
              <a:rPr dirty="0" err="1"/>
              <a:t>c’est</a:t>
            </a:r>
            <a:r>
              <a:rPr dirty="0"/>
              <a:t> 6 g.</a:t>
            </a:r>
          </a:p>
          <a:p>
            <a:endParaRPr dirty="0"/>
          </a:p>
          <a:p>
            <a:endParaRPr dirty="0"/>
          </a:p>
          <a:p>
            <a:r>
              <a:rPr dirty="0"/>
              <a:t>1 g/l : </a:t>
            </a:r>
            <a:r>
              <a:rPr dirty="0" err="1"/>
              <a:t>C’est</a:t>
            </a:r>
            <a:r>
              <a:rPr dirty="0"/>
              <a:t> 1 </a:t>
            </a:r>
            <a:r>
              <a:rPr dirty="0" err="1"/>
              <a:t>sucre</a:t>
            </a:r>
            <a:r>
              <a:rPr dirty="0"/>
              <a:t> dans 6l </a:t>
            </a:r>
            <a:r>
              <a:rPr dirty="0" err="1"/>
              <a:t>d’eau</a:t>
            </a:r>
            <a:r>
              <a:rPr dirty="0"/>
              <a:t>.</a:t>
            </a:r>
          </a:p>
          <a:p>
            <a:endParaRPr dirty="0"/>
          </a:p>
          <a:p>
            <a:endParaRPr dirty="0"/>
          </a:p>
          <a:p>
            <a:r>
              <a:rPr dirty="0"/>
              <a:t>1 mg/l : </a:t>
            </a:r>
            <a:r>
              <a:rPr dirty="0" err="1"/>
              <a:t>C’est</a:t>
            </a:r>
            <a:r>
              <a:rPr dirty="0"/>
              <a:t> 1 </a:t>
            </a:r>
            <a:r>
              <a:rPr dirty="0" err="1"/>
              <a:t>sucre</a:t>
            </a:r>
            <a:r>
              <a:rPr dirty="0"/>
              <a:t> dans 6 000l </a:t>
            </a:r>
            <a:r>
              <a:rPr dirty="0" err="1"/>
              <a:t>ou</a:t>
            </a:r>
            <a:r>
              <a:rPr dirty="0"/>
              <a:t> 6 m3.</a:t>
            </a:r>
          </a:p>
          <a:p>
            <a:endParaRPr dirty="0"/>
          </a:p>
          <a:p>
            <a:endParaRPr dirty="0"/>
          </a:p>
          <a:p>
            <a:r>
              <a:rPr dirty="0"/>
              <a:t>1 µg/l: </a:t>
            </a:r>
            <a:r>
              <a:rPr dirty="0" err="1"/>
              <a:t>C’est</a:t>
            </a:r>
            <a:r>
              <a:rPr dirty="0"/>
              <a:t> 1 </a:t>
            </a:r>
            <a:r>
              <a:rPr dirty="0" err="1"/>
              <a:t>sucre</a:t>
            </a:r>
            <a:r>
              <a:rPr dirty="0"/>
              <a:t> dans 6 000 m3 </a:t>
            </a:r>
            <a:r>
              <a:rPr dirty="0" err="1"/>
              <a:t>ou</a:t>
            </a:r>
            <a:r>
              <a:rPr dirty="0"/>
              <a:t> 2 </a:t>
            </a:r>
            <a:r>
              <a:rPr dirty="0" err="1"/>
              <a:t>piscines</a:t>
            </a:r>
            <a:r>
              <a:rPr dirty="0"/>
              <a:t> </a:t>
            </a:r>
            <a:r>
              <a:rPr dirty="0" err="1"/>
              <a:t>olympiques</a:t>
            </a:r>
            <a:endParaRPr dirty="0"/>
          </a:p>
          <a:p>
            <a:endParaRPr dirty="0"/>
          </a:p>
          <a:p>
            <a:endParaRPr dirty="0"/>
          </a:p>
          <a:p>
            <a:r>
              <a:rPr dirty="0"/>
              <a:t>1 ng/l: </a:t>
            </a:r>
            <a:r>
              <a:rPr dirty="0" err="1"/>
              <a:t>C’est</a:t>
            </a:r>
            <a:r>
              <a:rPr dirty="0"/>
              <a:t> 1 </a:t>
            </a:r>
            <a:r>
              <a:rPr dirty="0" err="1"/>
              <a:t>sucre</a:t>
            </a:r>
            <a:r>
              <a:rPr dirty="0"/>
              <a:t> dans 6 000 000 m3 </a:t>
            </a:r>
            <a:r>
              <a:rPr dirty="0" err="1"/>
              <a:t>ou</a:t>
            </a:r>
            <a:r>
              <a:rPr dirty="0"/>
              <a:t> le lac des </a:t>
            </a:r>
            <a:r>
              <a:rPr dirty="0" err="1"/>
              <a:t>Sapins</a:t>
            </a:r>
            <a:endParaRPr dirty="0"/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25363" y="1760079"/>
            <a:ext cx="1573566" cy="914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Espace réservé du pied de page 2"/>
          <p:cNvSpPr txBox="1"/>
          <p:nvPr/>
        </p:nvSpPr>
        <p:spPr>
          <a:xfrm>
            <a:off x="875972" y="6382802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18" name="Espace réservé du texte 1"/>
          <p:cNvSpPr txBox="1">
            <a:spLocks noGrp="1"/>
          </p:cNvSpPr>
          <p:nvPr>
            <p:ph type="body" idx="1"/>
          </p:nvPr>
        </p:nvSpPr>
        <p:spPr>
          <a:xfrm>
            <a:off x="337925" y="1081252"/>
            <a:ext cx="11205177" cy="5049413"/>
          </a:xfrm>
          <a:prstGeom prst="rect">
            <a:avLst/>
          </a:prstGeom>
        </p:spPr>
        <p:txBody>
          <a:bodyPr/>
          <a:lstStyle/>
          <a:p>
            <a:pPr marL="218713" indent="-218713" defTabSz="699881">
              <a:spcBef>
                <a:spcPts val="1300"/>
              </a:spcBef>
              <a:buSzPct val="100000"/>
              <a:buFont typeface="Arial"/>
              <a:buChar char="•"/>
              <a:defRPr sz="1602" b="0"/>
            </a:pPr>
            <a:r>
              <a:rPr dirty="0"/>
              <a:t>Mai 2022 : Diffusion d’un reportage </a:t>
            </a:r>
            <a:r>
              <a:rPr dirty="0" err="1"/>
              <a:t>d’Envoyé</a:t>
            </a:r>
            <a:r>
              <a:rPr dirty="0"/>
              <a:t> </a:t>
            </a:r>
            <a:r>
              <a:rPr dirty="0" err="1"/>
              <a:t>Spécial</a:t>
            </a:r>
            <a:r>
              <a:rPr dirty="0"/>
              <a:t> sur France 2.</a:t>
            </a:r>
          </a:p>
          <a:p>
            <a:pPr marL="218713" indent="-218713" defTabSz="699881">
              <a:spcBef>
                <a:spcPts val="1300"/>
              </a:spcBef>
              <a:buSzPct val="100000"/>
              <a:buFont typeface="Arial"/>
              <a:buChar char="•"/>
              <a:defRPr sz="1602" b="0"/>
            </a:pPr>
            <a:r>
              <a:rPr dirty="0" err="1"/>
              <a:t>Eté</a:t>
            </a:r>
            <a:r>
              <a:rPr dirty="0"/>
              <a:t> 2022 : La DREAL </a:t>
            </a:r>
            <a:r>
              <a:rPr dirty="0" err="1"/>
              <a:t>mène</a:t>
            </a:r>
            <a:r>
              <a:rPr dirty="0"/>
              <a:t> des investigations pour </a:t>
            </a:r>
            <a:r>
              <a:rPr dirty="0" err="1"/>
              <a:t>l’état</a:t>
            </a:r>
            <a:r>
              <a:rPr dirty="0"/>
              <a:t>. Antea Group </a:t>
            </a:r>
            <a:r>
              <a:rPr dirty="0" err="1"/>
              <a:t>réalise</a:t>
            </a:r>
            <a:r>
              <a:rPr dirty="0"/>
              <a:t> des analyses à la </a:t>
            </a:r>
            <a:r>
              <a:rPr dirty="0" err="1"/>
              <a:t>demande</a:t>
            </a:r>
            <a:r>
              <a:rPr dirty="0"/>
              <a:t> de Pierre </a:t>
            </a:r>
            <a:r>
              <a:rPr dirty="0" err="1"/>
              <a:t>Bénite</a:t>
            </a:r>
            <a:r>
              <a:rPr dirty="0"/>
              <a:t> et </a:t>
            </a:r>
            <a:r>
              <a:rPr dirty="0" err="1"/>
              <a:t>plusieurs</a:t>
            </a:r>
            <a:r>
              <a:rPr dirty="0"/>
              <a:t> communes </a:t>
            </a:r>
            <a:r>
              <a:rPr dirty="0" err="1"/>
              <a:t>riveraines</a:t>
            </a:r>
            <a:r>
              <a:rPr dirty="0"/>
              <a:t> des sites </a:t>
            </a:r>
            <a:r>
              <a:rPr dirty="0" err="1"/>
              <a:t>industriels</a:t>
            </a:r>
            <a:r>
              <a:rPr dirty="0"/>
              <a:t>. (</a:t>
            </a:r>
            <a:r>
              <a:rPr dirty="0" err="1"/>
              <a:t>Oullins</a:t>
            </a:r>
            <a:r>
              <a:rPr dirty="0"/>
              <a:t>, La </a:t>
            </a:r>
            <a:r>
              <a:rPr dirty="0" err="1"/>
              <a:t>Mulatière</a:t>
            </a:r>
            <a:r>
              <a:rPr dirty="0"/>
              <a:t>, Saint </a:t>
            </a:r>
            <a:r>
              <a:rPr dirty="0" err="1"/>
              <a:t>Genis</a:t>
            </a:r>
            <a:r>
              <a:rPr dirty="0"/>
              <a:t> Laval, </a:t>
            </a:r>
            <a:r>
              <a:rPr dirty="0" err="1"/>
              <a:t>Irigny</a:t>
            </a:r>
            <a:r>
              <a:rPr dirty="0"/>
              <a:t> et </a:t>
            </a:r>
            <a:r>
              <a:rPr dirty="0" err="1"/>
              <a:t>Vernaison</a:t>
            </a:r>
            <a:r>
              <a:rPr dirty="0"/>
              <a:t>).</a:t>
            </a:r>
          </a:p>
          <a:p>
            <a:pPr marL="218713" indent="-218713" defTabSz="699881">
              <a:spcBef>
                <a:spcPts val="1300"/>
              </a:spcBef>
              <a:buSzPct val="100000"/>
              <a:buFont typeface="Arial"/>
              <a:buChar char="•"/>
              <a:defRPr sz="1602" b="0"/>
            </a:pPr>
            <a:r>
              <a:rPr dirty="0" err="1"/>
              <a:t>Octobre</a:t>
            </a:r>
            <a:r>
              <a:rPr dirty="0"/>
              <a:t> 2022 : Réunion </a:t>
            </a:r>
            <a:r>
              <a:rPr dirty="0" err="1"/>
              <a:t>publique</a:t>
            </a:r>
            <a:r>
              <a:rPr dirty="0"/>
              <a:t> de restitution des premiers </a:t>
            </a:r>
            <a:r>
              <a:rPr dirty="0" err="1"/>
              <a:t>résultats</a:t>
            </a:r>
            <a:r>
              <a:rPr dirty="0"/>
              <a:t>.</a:t>
            </a:r>
          </a:p>
          <a:p>
            <a:pPr marL="218713" indent="-218713" defTabSz="699881">
              <a:spcBef>
                <a:spcPts val="1300"/>
              </a:spcBef>
              <a:buSzPct val="100000"/>
              <a:buFont typeface="Arial"/>
              <a:buChar char="•"/>
              <a:defRPr sz="1602" b="0"/>
            </a:pPr>
            <a:r>
              <a:rPr dirty="0"/>
              <a:t>Janvier 2023 : Suite à des analyses </a:t>
            </a:r>
            <a:r>
              <a:rPr dirty="0" err="1"/>
              <a:t>réalisées</a:t>
            </a:r>
            <a:r>
              <a:rPr dirty="0"/>
              <a:t> sur des </a:t>
            </a:r>
            <a:r>
              <a:rPr dirty="0" err="1"/>
              <a:t>œufs</a:t>
            </a:r>
            <a:r>
              <a:rPr dirty="0"/>
              <a:t> de </a:t>
            </a:r>
            <a:r>
              <a:rPr dirty="0" err="1"/>
              <a:t>poules</a:t>
            </a:r>
            <a:r>
              <a:rPr dirty="0"/>
              <a:t> </a:t>
            </a:r>
            <a:r>
              <a:rPr dirty="0" err="1"/>
              <a:t>élevées</a:t>
            </a:r>
            <a:r>
              <a:rPr dirty="0"/>
              <a:t> par des </a:t>
            </a:r>
            <a:r>
              <a:rPr dirty="0" err="1"/>
              <a:t>particuliers</a:t>
            </a:r>
            <a:r>
              <a:rPr dirty="0"/>
              <a:t> de Pierre </a:t>
            </a:r>
            <a:r>
              <a:rPr dirty="0" err="1"/>
              <a:t>Bénite</a:t>
            </a:r>
            <a:r>
              <a:rPr dirty="0"/>
              <a:t> et </a:t>
            </a:r>
            <a:r>
              <a:rPr dirty="0" err="1"/>
              <a:t>Oullins</a:t>
            </a:r>
            <a:r>
              <a:rPr dirty="0"/>
              <a:t>, la </a:t>
            </a:r>
            <a:r>
              <a:rPr dirty="0" err="1"/>
              <a:t>préfecture</a:t>
            </a:r>
            <a:r>
              <a:rPr dirty="0"/>
              <a:t> </a:t>
            </a:r>
            <a:r>
              <a:rPr dirty="0" err="1"/>
              <a:t>émet</a:t>
            </a:r>
            <a:r>
              <a:rPr dirty="0"/>
              <a:t> un </a:t>
            </a:r>
            <a:r>
              <a:rPr dirty="0" err="1"/>
              <a:t>avis</a:t>
            </a:r>
            <a:r>
              <a:rPr dirty="0"/>
              <a:t> de non </a:t>
            </a:r>
            <a:r>
              <a:rPr dirty="0" err="1"/>
              <a:t>consommation</a:t>
            </a:r>
            <a:r>
              <a:rPr dirty="0"/>
              <a:t> des </a:t>
            </a:r>
            <a:r>
              <a:rPr dirty="0" err="1"/>
              <a:t>œufs</a:t>
            </a:r>
            <a:r>
              <a:rPr dirty="0"/>
              <a:t> et des </a:t>
            </a:r>
            <a:r>
              <a:rPr dirty="0" err="1"/>
              <a:t>volailles</a:t>
            </a:r>
            <a:r>
              <a:rPr dirty="0"/>
              <a:t> sur </a:t>
            </a:r>
            <a:r>
              <a:rPr dirty="0" err="1"/>
              <a:t>ces</a:t>
            </a:r>
            <a:r>
              <a:rPr dirty="0"/>
              <a:t> 2 communes et </a:t>
            </a:r>
            <a:r>
              <a:rPr dirty="0" err="1"/>
              <a:t>Irigny</a:t>
            </a:r>
            <a:r>
              <a:rPr dirty="0"/>
              <a:t> et St </a:t>
            </a:r>
            <a:r>
              <a:rPr dirty="0" err="1"/>
              <a:t>Genis</a:t>
            </a:r>
            <a:r>
              <a:rPr dirty="0"/>
              <a:t> Laval par </a:t>
            </a:r>
            <a:r>
              <a:rPr dirty="0" err="1"/>
              <a:t>mesures</a:t>
            </a:r>
            <a:r>
              <a:rPr dirty="0"/>
              <a:t> de </a:t>
            </a:r>
            <a:r>
              <a:rPr dirty="0" err="1"/>
              <a:t>précautions</a:t>
            </a:r>
            <a:r>
              <a:rPr dirty="0"/>
              <a:t>.</a:t>
            </a:r>
          </a:p>
          <a:p>
            <a:pPr marL="218713" indent="-218713" defTabSz="699881">
              <a:spcBef>
                <a:spcPts val="1300"/>
              </a:spcBef>
              <a:buSzPct val="100000"/>
              <a:buFont typeface="Arial"/>
              <a:buChar char="•"/>
              <a:defRPr sz="1602" b="0"/>
            </a:pPr>
            <a:r>
              <a:rPr dirty="0"/>
              <a:t>3 Avril 2023 : Suite à de </a:t>
            </a:r>
            <a:r>
              <a:rPr dirty="0" err="1"/>
              <a:t>nouvelles</a:t>
            </a:r>
            <a:r>
              <a:rPr dirty="0"/>
              <a:t> analyses </a:t>
            </a:r>
            <a:r>
              <a:rPr dirty="0" err="1"/>
              <a:t>élargissement</a:t>
            </a:r>
            <a:r>
              <a:rPr dirty="0"/>
              <a:t> de </a:t>
            </a:r>
            <a:r>
              <a:rPr dirty="0" err="1"/>
              <a:t>cette</a:t>
            </a:r>
            <a:r>
              <a:rPr dirty="0"/>
              <a:t> </a:t>
            </a:r>
            <a:r>
              <a:rPr dirty="0" err="1"/>
              <a:t>mesure</a:t>
            </a:r>
            <a:r>
              <a:rPr dirty="0"/>
              <a:t> de </a:t>
            </a:r>
            <a:r>
              <a:rPr dirty="0" err="1"/>
              <a:t>précaution</a:t>
            </a:r>
            <a:r>
              <a:rPr dirty="0"/>
              <a:t> à 12 </a:t>
            </a:r>
            <a:r>
              <a:rPr dirty="0" err="1"/>
              <a:t>autres</a:t>
            </a:r>
            <a:r>
              <a:rPr dirty="0"/>
              <a:t> communes (Lyon 7 et 8, </a:t>
            </a:r>
            <a:r>
              <a:rPr dirty="0" err="1"/>
              <a:t>Solaize</a:t>
            </a:r>
            <a:r>
              <a:rPr dirty="0"/>
              <a:t>, Sainte Foy </a:t>
            </a:r>
            <a:r>
              <a:rPr dirty="0" err="1"/>
              <a:t>lès</a:t>
            </a:r>
            <a:r>
              <a:rPr dirty="0"/>
              <a:t> Lyon, </a:t>
            </a:r>
            <a:r>
              <a:rPr dirty="0" err="1"/>
              <a:t>Feyzin</a:t>
            </a:r>
            <a:r>
              <a:rPr dirty="0"/>
              <a:t>, </a:t>
            </a:r>
            <a:r>
              <a:rPr dirty="0" err="1"/>
              <a:t>Vourles</a:t>
            </a:r>
            <a:r>
              <a:rPr dirty="0"/>
              <a:t>, La </a:t>
            </a:r>
            <a:r>
              <a:rPr dirty="0" err="1"/>
              <a:t>Mulatière</a:t>
            </a:r>
            <a:r>
              <a:rPr dirty="0"/>
              <a:t>, </a:t>
            </a:r>
            <a:r>
              <a:rPr dirty="0" err="1"/>
              <a:t>Chaponost</a:t>
            </a:r>
            <a:r>
              <a:rPr dirty="0"/>
              <a:t>, </a:t>
            </a:r>
            <a:r>
              <a:rPr dirty="0" err="1"/>
              <a:t>Francheville</a:t>
            </a:r>
            <a:r>
              <a:rPr dirty="0"/>
              <a:t>, Saint </a:t>
            </a:r>
            <a:r>
              <a:rPr dirty="0" err="1"/>
              <a:t>Fons</a:t>
            </a:r>
            <a:r>
              <a:rPr dirty="0"/>
              <a:t>, Brignais, Charly et </a:t>
            </a:r>
            <a:r>
              <a:rPr dirty="0" err="1"/>
              <a:t>Vernaison</a:t>
            </a:r>
            <a:r>
              <a:rPr lang="fr-FR" dirty="0"/>
              <a:t>)</a:t>
            </a:r>
            <a:r>
              <a:rPr dirty="0"/>
              <a:t>.</a:t>
            </a:r>
          </a:p>
          <a:p>
            <a:pPr marL="218713" indent="-218713" defTabSz="699881">
              <a:spcBef>
                <a:spcPts val="1300"/>
              </a:spcBef>
              <a:buSzPct val="100000"/>
              <a:buFont typeface="Arial"/>
              <a:buChar char="•"/>
              <a:defRPr sz="1602" b="0"/>
            </a:pPr>
            <a:r>
              <a:rPr dirty="0"/>
              <a:t>31 </a:t>
            </a:r>
            <a:r>
              <a:rPr dirty="0" err="1"/>
              <a:t>Octobre</a:t>
            </a:r>
            <a:r>
              <a:rPr dirty="0"/>
              <a:t> 2023: 39 communes, 6 </a:t>
            </a:r>
            <a:r>
              <a:rPr dirty="0" err="1"/>
              <a:t>fédérations</a:t>
            </a:r>
            <a:r>
              <a:rPr dirty="0"/>
              <a:t> et associations de protection du milieu </a:t>
            </a:r>
            <a:r>
              <a:rPr dirty="0" err="1"/>
              <a:t>aquatique</a:t>
            </a:r>
            <a:r>
              <a:rPr dirty="0"/>
              <a:t> et 36 </a:t>
            </a:r>
            <a:r>
              <a:rPr dirty="0" err="1"/>
              <a:t>personnes</a:t>
            </a:r>
            <a:r>
              <a:rPr dirty="0"/>
              <a:t> physiques </a:t>
            </a:r>
            <a:r>
              <a:rPr dirty="0" err="1"/>
              <a:t>s’associent</a:t>
            </a:r>
            <a:r>
              <a:rPr dirty="0"/>
              <a:t> dans </a:t>
            </a:r>
            <a:r>
              <a:rPr dirty="0" err="1"/>
              <a:t>une</a:t>
            </a:r>
            <a:r>
              <a:rPr dirty="0"/>
              <a:t> </a:t>
            </a:r>
            <a:r>
              <a:rPr dirty="0" err="1"/>
              <a:t>plainte</a:t>
            </a:r>
            <a:r>
              <a:rPr dirty="0"/>
              <a:t> </a:t>
            </a:r>
            <a:r>
              <a:rPr dirty="0" err="1"/>
              <a:t>contre</a:t>
            </a:r>
            <a:r>
              <a:rPr dirty="0"/>
              <a:t> X pour mise </a:t>
            </a:r>
            <a:r>
              <a:rPr dirty="0" err="1"/>
              <a:t>en</a:t>
            </a:r>
            <a:r>
              <a:rPr dirty="0"/>
              <a:t> danger de la vie </a:t>
            </a:r>
            <a:r>
              <a:rPr dirty="0" err="1"/>
              <a:t>d’autrui</a:t>
            </a:r>
            <a:r>
              <a:rPr lang="fr-FR" dirty="0"/>
              <a:t>, dont Brignais,</a:t>
            </a:r>
            <a:endParaRPr dirty="0"/>
          </a:p>
          <a:p>
            <a:pPr marL="218713" indent="-218713" defTabSz="699881">
              <a:spcBef>
                <a:spcPts val="1300"/>
              </a:spcBef>
              <a:buSzPct val="100000"/>
              <a:buFont typeface="Arial"/>
              <a:buChar char="•"/>
              <a:defRPr sz="1602" b="0"/>
            </a:pPr>
            <a:r>
              <a:rPr dirty="0"/>
              <a:t>Courant 2023 rapport sur</a:t>
            </a:r>
            <a:r>
              <a:rPr lang="fr-FR" dirty="0"/>
              <a:t> les</a:t>
            </a:r>
            <a:r>
              <a:rPr dirty="0"/>
              <a:t> PFAS </a:t>
            </a:r>
            <a:r>
              <a:rPr dirty="0" err="1"/>
              <a:t>demandé</a:t>
            </a:r>
            <a:r>
              <a:rPr dirty="0"/>
              <a:t> par la 1 </a:t>
            </a:r>
            <a:r>
              <a:rPr dirty="0" err="1"/>
              <a:t>ère</a:t>
            </a:r>
            <a:r>
              <a:rPr dirty="0"/>
              <a:t> </a:t>
            </a:r>
            <a:r>
              <a:rPr dirty="0" err="1"/>
              <a:t>ministre</a:t>
            </a:r>
            <a:r>
              <a:rPr dirty="0"/>
              <a:t> E</a:t>
            </a:r>
            <a:r>
              <a:rPr lang="fr-FR" dirty="0" err="1"/>
              <a:t>lisabeth</a:t>
            </a:r>
            <a:r>
              <a:rPr dirty="0"/>
              <a:t> B</a:t>
            </a:r>
            <a:r>
              <a:rPr lang="fr-FR" dirty="0"/>
              <a:t>ORNE</a:t>
            </a:r>
            <a:r>
              <a:rPr dirty="0"/>
              <a:t> au </a:t>
            </a:r>
            <a:r>
              <a:rPr dirty="0" err="1"/>
              <a:t>député</a:t>
            </a:r>
            <a:r>
              <a:rPr dirty="0"/>
              <a:t> </a:t>
            </a:r>
            <a:r>
              <a:rPr dirty="0" err="1"/>
              <a:t>Cyrille</a:t>
            </a:r>
            <a:r>
              <a:rPr dirty="0"/>
              <a:t> Isaac </a:t>
            </a:r>
            <a:r>
              <a:rPr dirty="0" err="1"/>
              <a:t>Sibille</a:t>
            </a:r>
            <a:r>
              <a:rPr dirty="0"/>
              <a:t>.</a:t>
            </a:r>
          </a:p>
          <a:p>
            <a:pPr marL="218713" indent="-218713" defTabSz="699881">
              <a:spcBef>
                <a:spcPts val="1300"/>
              </a:spcBef>
              <a:buSzPct val="100000"/>
              <a:buFont typeface="Arial"/>
              <a:buChar char="•"/>
              <a:defRPr sz="1602" b="0"/>
            </a:pPr>
            <a:r>
              <a:rPr dirty="0"/>
              <a:t>Fin 2023, </a:t>
            </a:r>
            <a:r>
              <a:rPr lang="fr-FR" dirty="0"/>
              <a:t>l</a:t>
            </a:r>
            <a:r>
              <a:rPr dirty="0"/>
              <a:t>’ARS </a:t>
            </a:r>
            <a:r>
              <a:rPr dirty="0" err="1"/>
              <a:t>demande</a:t>
            </a:r>
            <a:r>
              <a:rPr dirty="0"/>
              <a:t> aux </a:t>
            </a:r>
            <a:r>
              <a:rPr dirty="0" err="1"/>
              <a:t>producteurs</a:t>
            </a:r>
            <a:r>
              <a:rPr dirty="0"/>
              <a:t> et </a:t>
            </a:r>
            <a:r>
              <a:rPr dirty="0" err="1"/>
              <a:t>distributeurs</a:t>
            </a:r>
            <a:r>
              <a:rPr dirty="0"/>
              <a:t> </a:t>
            </a:r>
            <a:r>
              <a:rPr dirty="0" err="1"/>
              <a:t>d’eau</a:t>
            </a:r>
            <a:r>
              <a:rPr dirty="0"/>
              <a:t> de proposer un plan </a:t>
            </a:r>
            <a:r>
              <a:rPr dirty="0" err="1"/>
              <a:t>d’action</a:t>
            </a:r>
            <a:r>
              <a:rPr dirty="0"/>
              <a:t> pour </a:t>
            </a:r>
            <a:r>
              <a:rPr dirty="0" err="1"/>
              <a:t>réduire</a:t>
            </a:r>
            <a:r>
              <a:rPr dirty="0"/>
              <a:t> la </a:t>
            </a:r>
            <a:r>
              <a:rPr dirty="0" err="1"/>
              <a:t>teneur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PFAS dans </a:t>
            </a:r>
            <a:r>
              <a:rPr dirty="0" err="1"/>
              <a:t>l’eau</a:t>
            </a:r>
            <a:r>
              <a:rPr dirty="0"/>
              <a:t>.</a:t>
            </a:r>
          </a:p>
        </p:txBody>
      </p:sp>
      <p:sp>
        <p:nvSpPr>
          <p:cNvPr id="219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255885" y="367499"/>
            <a:ext cx="217147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20" name="Titre 7"/>
          <p:cNvSpPr txBox="1">
            <a:spLocks noGrp="1"/>
          </p:cNvSpPr>
          <p:nvPr>
            <p:ph type="title"/>
          </p:nvPr>
        </p:nvSpPr>
        <p:spPr>
          <a:xfrm>
            <a:off x="515935" y="303037"/>
            <a:ext cx="11160129" cy="461668"/>
          </a:xfrm>
          <a:prstGeom prst="rect">
            <a:avLst/>
          </a:prstGeom>
        </p:spPr>
        <p:txBody>
          <a:bodyPr/>
          <a:lstStyle/>
          <a:p>
            <a:r>
              <a:t>PRINCIPALES ETAPES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Espace réservé du pied de page 2"/>
          <p:cNvSpPr txBox="1"/>
          <p:nvPr/>
        </p:nvSpPr>
        <p:spPr>
          <a:xfrm>
            <a:off x="875972" y="6382802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23" name="Espace réservé du texte 1"/>
          <p:cNvSpPr txBox="1">
            <a:spLocks noGrp="1"/>
          </p:cNvSpPr>
          <p:nvPr>
            <p:ph type="body" idx="1"/>
          </p:nvPr>
        </p:nvSpPr>
        <p:spPr>
          <a:xfrm>
            <a:off x="312177" y="1081252"/>
            <a:ext cx="11205177" cy="3962867"/>
          </a:xfrm>
          <a:prstGeom prst="rect">
            <a:avLst/>
          </a:prstGeom>
        </p:spPr>
        <p:txBody>
          <a:bodyPr/>
          <a:lstStyle/>
          <a:p>
            <a:pPr marL="189223" indent="-189223" defTabSz="605515">
              <a:spcBef>
                <a:spcPts val="1100"/>
              </a:spcBef>
              <a:buSzPct val="100000"/>
              <a:buFont typeface="Arial"/>
              <a:buChar char="•"/>
              <a:defRPr sz="1386" b="0"/>
            </a:pPr>
            <a:endParaRPr dirty="0"/>
          </a:p>
          <a:p>
            <a:pPr marL="123524" indent="-123524" algn="just" defTabSz="704087">
              <a:spcBef>
                <a:spcPts val="0"/>
              </a:spcBef>
              <a:buSzPct val="100000"/>
              <a:buChar char="-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Rapport  du </a:t>
            </a:r>
            <a:r>
              <a:rPr dirty="0" err="1"/>
              <a:t>Député</a:t>
            </a:r>
            <a:r>
              <a:rPr dirty="0"/>
              <a:t> </a:t>
            </a:r>
            <a:r>
              <a:rPr dirty="0" err="1"/>
              <a:t>Cyrille</a:t>
            </a:r>
            <a:r>
              <a:rPr dirty="0"/>
              <a:t> Isaac-</a:t>
            </a:r>
            <a:r>
              <a:rPr dirty="0" err="1"/>
              <a:t>Sibille</a:t>
            </a:r>
            <a:r>
              <a:rPr dirty="0"/>
              <a:t> remis le 4 Janvier 2024 au premier </a:t>
            </a:r>
            <a:r>
              <a:rPr dirty="0" err="1"/>
              <a:t>ministre</a:t>
            </a:r>
            <a:r>
              <a:rPr dirty="0"/>
              <a:t>. Document de 183 pages </a:t>
            </a:r>
          </a:p>
          <a:p>
            <a:pPr marL="123524" indent="-123524" algn="just" defTabSz="704087">
              <a:spcBef>
                <a:spcPts val="0"/>
              </a:spcBef>
              <a:buSzPct val="100000"/>
              <a:buChar char="-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285750" indent="-285750" algn="just" defTabSz="704087">
              <a:spcBef>
                <a:spcPts val="0"/>
              </a:spcBef>
              <a:buSzPct val="100000"/>
              <a:buFont typeface="Wingdings" panose="05000000000000000000" pitchFamily="2" charset="2"/>
              <a:buChar char="ð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Per et </a:t>
            </a:r>
            <a:r>
              <a:rPr dirty="0" err="1"/>
              <a:t>PolyFluoroAlkyles</a:t>
            </a:r>
            <a:r>
              <a:rPr dirty="0"/>
              <a:t> (PFAS), Pollution et </a:t>
            </a:r>
            <a:r>
              <a:rPr dirty="0" err="1"/>
              <a:t>dépendances</a:t>
            </a:r>
            <a:r>
              <a:rPr dirty="0"/>
              <a:t>: </a:t>
            </a:r>
          </a:p>
          <a:p>
            <a:pPr marL="123524" indent="-123524" algn="just" defTabSz="704087">
              <a:spcBef>
                <a:spcPts val="0"/>
              </a:spcBef>
              <a:buSzPct val="100000"/>
              <a:buChar char="-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293370" lvl="1" algn="just" defTabSz="704087">
              <a:spcBef>
                <a:spcPts val="0"/>
              </a:spcBef>
              <a:buSzPct val="100000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Comment faire </a:t>
            </a:r>
            <a:r>
              <a:rPr dirty="0" err="1"/>
              <a:t>marche</a:t>
            </a:r>
            <a:r>
              <a:rPr dirty="0"/>
              <a:t> </a:t>
            </a:r>
            <a:r>
              <a:rPr dirty="0" err="1"/>
              <a:t>arrière</a:t>
            </a:r>
            <a:r>
              <a:rPr dirty="0"/>
              <a:t>? </a:t>
            </a:r>
          </a:p>
          <a:p>
            <a:pPr marL="416894" lvl="1" indent="-123524" algn="just" defTabSz="704087">
              <a:spcBef>
                <a:spcPts val="0"/>
              </a:spcBef>
              <a:buSzPct val="100000"/>
              <a:buChar char="-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Interdire</a:t>
            </a:r>
            <a:r>
              <a:rPr dirty="0"/>
              <a:t> </a:t>
            </a:r>
            <a:r>
              <a:rPr dirty="0" err="1"/>
              <a:t>tous</a:t>
            </a:r>
            <a:r>
              <a:rPr dirty="0"/>
              <a:t> les </a:t>
            </a:r>
            <a:r>
              <a:rPr dirty="0" err="1"/>
              <a:t>rejets</a:t>
            </a:r>
            <a:r>
              <a:rPr dirty="0"/>
              <a:t> </a:t>
            </a:r>
            <a:r>
              <a:rPr dirty="0" err="1"/>
              <a:t>industriels</a:t>
            </a:r>
            <a:r>
              <a:rPr dirty="0"/>
              <a:t>, </a:t>
            </a:r>
            <a:r>
              <a:rPr dirty="0" err="1"/>
              <a:t>restreindre</a:t>
            </a:r>
            <a:r>
              <a:rPr dirty="0"/>
              <a:t> la production</a:t>
            </a:r>
            <a:r>
              <a:rPr lang="fr-FR" dirty="0"/>
              <a:t> et</a:t>
            </a:r>
            <a:r>
              <a:rPr dirty="0"/>
              <a:t> </a:t>
            </a:r>
            <a:r>
              <a:rPr dirty="0" err="1"/>
              <a:t>l’utilisation</a:t>
            </a:r>
            <a:r>
              <a:rPr dirty="0"/>
              <a:t> des PFAS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fonction</a:t>
            </a:r>
            <a:r>
              <a:rPr dirty="0"/>
              <a:t> de </a:t>
            </a:r>
            <a:r>
              <a:rPr dirty="0" err="1"/>
              <a:t>leurs</a:t>
            </a:r>
            <a:r>
              <a:rPr dirty="0"/>
              <a:t> usages, de </a:t>
            </a:r>
            <a:r>
              <a:rPr dirty="0" err="1"/>
              <a:t>leur</a:t>
            </a:r>
            <a:r>
              <a:rPr dirty="0"/>
              <a:t> diffusion et des alternatives. </a:t>
            </a:r>
          </a:p>
          <a:p>
            <a:pPr marL="416894" lvl="1" indent="-123524" algn="just" defTabSz="704087">
              <a:spcBef>
                <a:spcPts val="0"/>
              </a:spcBef>
              <a:buSzPct val="100000"/>
              <a:buChar char="-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Soutenir</a:t>
            </a:r>
            <a:r>
              <a:rPr dirty="0"/>
              <a:t> </a:t>
            </a:r>
            <a:r>
              <a:rPr dirty="0" err="1"/>
              <a:t>l’initiative</a:t>
            </a:r>
            <a:r>
              <a:rPr dirty="0"/>
              <a:t> de restriction </a:t>
            </a:r>
            <a:r>
              <a:rPr dirty="0" err="1"/>
              <a:t>proposée</a:t>
            </a:r>
            <a:r>
              <a:rPr dirty="0"/>
              <a:t> par 5 pays </a:t>
            </a:r>
            <a:r>
              <a:rPr dirty="0" err="1"/>
              <a:t>européens</a:t>
            </a:r>
            <a:r>
              <a:rPr dirty="0"/>
              <a:t>.</a:t>
            </a:r>
          </a:p>
          <a:p>
            <a:pPr marL="416894" lvl="1" indent="-123524" algn="just" defTabSz="704087">
              <a:spcBef>
                <a:spcPts val="0"/>
              </a:spcBef>
              <a:buSzPct val="100000"/>
              <a:buChar char="-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Traiter</a:t>
            </a:r>
            <a:r>
              <a:rPr dirty="0"/>
              <a:t> la </a:t>
            </a:r>
            <a:r>
              <a:rPr dirty="0" err="1"/>
              <a:t>dépollution</a:t>
            </a:r>
            <a:r>
              <a:rPr dirty="0"/>
              <a:t>.</a:t>
            </a:r>
          </a:p>
          <a:p>
            <a:pPr marL="416894" lvl="1" indent="-123524" algn="just" defTabSz="704087">
              <a:spcBef>
                <a:spcPts val="0"/>
              </a:spcBef>
              <a:buSzPct val="100000"/>
              <a:buChar char="-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123524" indent="-123524" algn="just" defTabSz="704087">
              <a:spcBef>
                <a:spcPts val="0"/>
              </a:spcBef>
              <a:buSzPct val="100000"/>
              <a:buChar char="-"/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18 </a:t>
            </a:r>
            <a:r>
              <a:rPr dirty="0" err="1"/>
              <a:t>recommandations</a:t>
            </a:r>
            <a:r>
              <a:rPr dirty="0"/>
              <a:t>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émises</a:t>
            </a:r>
            <a:r>
              <a:rPr dirty="0"/>
              <a:t>.</a:t>
            </a:r>
          </a:p>
          <a:p>
            <a:pPr algn="just" defTabSz="704087">
              <a:spcBef>
                <a:spcPts val="0"/>
              </a:spcBef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algn="just" defTabSz="704087">
              <a:spcBef>
                <a:spcPts val="0"/>
              </a:spcBef>
              <a:defRPr sz="1540" b="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 Le document </a:t>
            </a:r>
            <a:r>
              <a:rPr dirty="0" err="1"/>
              <a:t>complet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très</a:t>
            </a:r>
            <a:r>
              <a:rPr dirty="0"/>
              <a:t> </a:t>
            </a:r>
            <a:r>
              <a:rPr dirty="0" err="1"/>
              <a:t>fouillé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</a:t>
            </a:r>
            <a:r>
              <a:rPr dirty="0" err="1"/>
              <a:t>synthèse</a:t>
            </a:r>
            <a:r>
              <a:rPr dirty="0"/>
              <a:t> </a:t>
            </a:r>
            <a:r>
              <a:rPr dirty="0" err="1"/>
              <a:t>d’une</a:t>
            </a:r>
            <a:r>
              <a:rPr dirty="0"/>
              <a:t> </a:t>
            </a:r>
            <a:r>
              <a:rPr dirty="0" err="1"/>
              <a:t>trentaine</a:t>
            </a:r>
            <a:r>
              <a:rPr dirty="0"/>
              <a:t> de pages plus </a:t>
            </a:r>
            <a:r>
              <a:rPr dirty="0" err="1"/>
              <a:t>abordable</a:t>
            </a:r>
            <a:r>
              <a:rPr dirty="0"/>
              <a:t> qui </a:t>
            </a:r>
            <a:r>
              <a:rPr dirty="0" err="1"/>
              <a:t>avait</a:t>
            </a:r>
            <a:r>
              <a:rPr dirty="0"/>
              <a:t> </a:t>
            </a:r>
            <a:r>
              <a:rPr dirty="0" err="1"/>
              <a:t>été</a:t>
            </a:r>
            <a:r>
              <a:rPr dirty="0"/>
              <a:t> joint</a:t>
            </a:r>
            <a:r>
              <a:rPr lang="fr-FR" dirty="0"/>
              <a:t>e</a:t>
            </a:r>
            <a:r>
              <a:rPr dirty="0"/>
              <a:t> à la </a:t>
            </a:r>
            <a:r>
              <a:rPr dirty="0" err="1"/>
              <a:t>présentation</a:t>
            </a:r>
            <a:r>
              <a:rPr dirty="0"/>
              <a:t> du </a:t>
            </a:r>
            <a:r>
              <a:rPr dirty="0" err="1"/>
              <a:t>précédent</a:t>
            </a:r>
            <a:r>
              <a:rPr dirty="0"/>
              <a:t> CVS.</a:t>
            </a:r>
          </a:p>
          <a:p>
            <a:pPr algn="just" defTabSz="704087">
              <a:spcBef>
                <a:spcPts val="0"/>
              </a:spcBef>
              <a:defRPr sz="1232" b="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224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255885" y="367499"/>
            <a:ext cx="217147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25" name="Titre 7"/>
          <p:cNvSpPr txBox="1">
            <a:spLocks noGrp="1"/>
          </p:cNvSpPr>
          <p:nvPr>
            <p:ph type="title"/>
          </p:nvPr>
        </p:nvSpPr>
        <p:spPr>
          <a:xfrm>
            <a:off x="515935" y="303037"/>
            <a:ext cx="11160129" cy="461668"/>
          </a:xfrm>
          <a:prstGeom prst="rect">
            <a:avLst/>
          </a:prstGeom>
        </p:spPr>
        <p:txBody>
          <a:bodyPr/>
          <a:lstStyle/>
          <a:p>
            <a:r>
              <a:t>PRINCIPALES ETAPES SUR 2024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Espace réservé du pied de page 2"/>
          <p:cNvSpPr txBox="1"/>
          <p:nvPr/>
        </p:nvSpPr>
        <p:spPr>
          <a:xfrm>
            <a:off x="875972" y="6382802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5 Février 2025</a:t>
            </a:r>
          </a:p>
        </p:txBody>
      </p:sp>
      <p:sp>
        <p:nvSpPr>
          <p:cNvPr id="228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255885" y="367499"/>
            <a:ext cx="217147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29" name="Titre 7"/>
          <p:cNvSpPr txBox="1">
            <a:spLocks noGrp="1"/>
          </p:cNvSpPr>
          <p:nvPr>
            <p:ph type="title"/>
          </p:nvPr>
        </p:nvSpPr>
        <p:spPr>
          <a:xfrm>
            <a:off x="488416" y="303037"/>
            <a:ext cx="11160129" cy="461668"/>
          </a:xfrm>
          <a:prstGeom prst="rect">
            <a:avLst/>
          </a:prstGeom>
        </p:spPr>
        <p:txBody>
          <a:bodyPr/>
          <a:lstStyle>
            <a:lvl1pPr defTabSz="896111">
              <a:defRPr sz="2940"/>
            </a:lvl1pPr>
          </a:lstStyle>
          <a:p>
            <a:r>
              <a:t>MISE EN OEUVRE DU PLAN D’ACTION POUR L’EAU POTABLE</a:t>
            </a:r>
          </a:p>
        </p:txBody>
      </p:sp>
      <p:sp>
        <p:nvSpPr>
          <p:cNvPr id="230" name="Les dernières analyses sont en dessous de la limite de qualité européenne fixée à 100 ng/l. Cette tendance baissière reste à confirmer dans la durée.…"/>
          <p:cNvSpPr txBox="1"/>
          <p:nvPr/>
        </p:nvSpPr>
        <p:spPr>
          <a:xfrm>
            <a:off x="419644" y="1346159"/>
            <a:ext cx="10672558" cy="418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defRPr sz="1600"/>
            </a:pPr>
            <a:endParaRPr dirty="0"/>
          </a:p>
          <a:p>
            <a:pPr marL="180472" indent="-180472" algn="just">
              <a:buSzPct val="100000"/>
              <a:buChar char="-"/>
              <a:defRPr sz="1600"/>
            </a:pPr>
            <a:r>
              <a:rPr dirty="0"/>
              <a:t>L’ARS a demand</a:t>
            </a:r>
            <a:r>
              <a:rPr lang="fr-FR" dirty="0"/>
              <a:t>é,</a:t>
            </a:r>
            <a:r>
              <a:rPr dirty="0"/>
              <a:t> fin 2023, aux </a:t>
            </a:r>
            <a:r>
              <a:rPr dirty="0" err="1"/>
              <a:t>producteurs</a:t>
            </a:r>
            <a:r>
              <a:rPr dirty="0"/>
              <a:t> et </a:t>
            </a:r>
            <a:r>
              <a:rPr dirty="0" err="1"/>
              <a:t>distributeur</a:t>
            </a:r>
            <a:r>
              <a:rPr lang="fr-FR" dirty="0"/>
              <a:t>s</a:t>
            </a:r>
            <a:r>
              <a:rPr dirty="0"/>
              <a:t> </a:t>
            </a:r>
            <a:r>
              <a:rPr dirty="0" err="1"/>
              <a:t>d’eau</a:t>
            </a:r>
            <a:r>
              <a:rPr dirty="0"/>
              <a:t> potable de proposer un plan </a:t>
            </a:r>
            <a:r>
              <a:rPr dirty="0" err="1"/>
              <a:t>d’action</a:t>
            </a:r>
            <a:r>
              <a:rPr dirty="0"/>
              <a:t> pour respecter la  </a:t>
            </a:r>
            <a:r>
              <a:rPr dirty="0" err="1"/>
              <a:t>limite</a:t>
            </a:r>
            <a:r>
              <a:rPr dirty="0"/>
              <a:t> de </a:t>
            </a:r>
            <a:r>
              <a:rPr dirty="0" err="1"/>
              <a:t>qualité</a:t>
            </a:r>
            <a:r>
              <a:rPr dirty="0"/>
              <a:t> </a:t>
            </a:r>
            <a:r>
              <a:rPr dirty="0" err="1"/>
              <a:t>fixée</a:t>
            </a:r>
            <a:r>
              <a:rPr lang="fr-FR" dirty="0"/>
              <a:t> à</a:t>
            </a:r>
            <a:r>
              <a:rPr dirty="0"/>
              <a:t> </a:t>
            </a:r>
            <a:r>
              <a:rPr dirty="0">
                <a:solidFill>
                  <a:srgbClr val="FE0000"/>
                </a:solidFill>
              </a:rPr>
              <a:t>100 ng/l.</a:t>
            </a:r>
          </a:p>
          <a:p>
            <a:pPr algn="just">
              <a:defRPr sz="1600"/>
            </a:pPr>
            <a:endParaRPr dirty="0">
              <a:solidFill>
                <a:srgbClr val="FE0000"/>
              </a:solidFill>
            </a:endParaRPr>
          </a:p>
          <a:p>
            <a:pPr marL="180472" indent="-180472" algn="just">
              <a:buSzPct val="100000"/>
              <a:buChar char="-"/>
              <a:defRPr sz="1600"/>
            </a:pPr>
            <a:r>
              <a:rPr dirty="0"/>
              <a:t>Le plan </a:t>
            </a:r>
            <a:r>
              <a:rPr dirty="0" err="1"/>
              <a:t>proposé</a:t>
            </a:r>
            <a:r>
              <a:rPr dirty="0"/>
              <a:t> fin </a:t>
            </a:r>
            <a:r>
              <a:rPr dirty="0" err="1"/>
              <a:t>décembre</a:t>
            </a:r>
            <a:r>
              <a:rPr dirty="0"/>
              <a:t> 2023 (Rhône Sud / SIDESOL)  a </a:t>
            </a:r>
            <a:r>
              <a:rPr dirty="0" err="1"/>
              <a:t>été</a:t>
            </a:r>
            <a:r>
              <a:rPr dirty="0"/>
              <a:t> </a:t>
            </a:r>
            <a:r>
              <a:rPr dirty="0" err="1"/>
              <a:t>validé</a:t>
            </a:r>
            <a:r>
              <a:rPr dirty="0"/>
              <a:t> par l’</a:t>
            </a:r>
            <a:r>
              <a:rPr lang="fr-FR" dirty="0"/>
              <a:t>E</a:t>
            </a:r>
            <a:r>
              <a:rPr dirty="0"/>
              <a:t>tat .</a:t>
            </a:r>
          </a:p>
          <a:p>
            <a:pPr lvl="1" indent="228600" algn="just">
              <a:defRPr sz="1600"/>
            </a:pPr>
            <a:endParaRPr dirty="0"/>
          </a:p>
          <a:p>
            <a:pPr marL="561471" lvl="1" indent="-180472" algn="just">
              <a:buSzPct val="100000"/>
              <a:buChar char="-"/>
              <a:defRPr sz="1600"/>
            </a:pPr>
            <a:r>
              <a:rPr dirty="0"/>
              <a:t>Interconnexion de </a:t>
            </a:r>
            <a:r>
              <a:rPr dirty="0" err="1"/>
              <a:t>réseau</a:t>
            </a:r>
            <a:r>
              <a:rPr dirty="0"/>
              <a:t> avec la </a:t>
            </a:r>
            <a:r>
              <a:rPr dirty="0" err="1"/>
              <a:t>métropole</a:t>
            </a:r>
            <a:r>
              <a:rPr dirty="0"/>
              <a:t> de Lyon (</a:t>
            </a:r>
            <a:r>
              <a:rPr dirty="0" err="1"/>
              <a:t>Crépieux</a:t>
            </a:r>
            <a:r>
              <a:rPr dirty="0"/>
              <a:t> </a:t>
            </a:r>
            <a:r>
              <a:rPr dirty="0" err="1"/>
              <a:t>Charmy</a:t>
            </a:r>
            <a:r>
              <a:rPr dirty="0"/>
              <a:t>). Action court </a:t>
            </a:r>
            <a:r>
              <a:rPr dirty="0" err="1"/>
              <a:t>terme</a:t>
            </a:r>
            <a:r>
              <a:rPr dirty="0"/>
              <a:t> fin Mai / </a:t>
            </a:r>
            <a:r>
              <a:rPr dirty="0" err="1"/>
              <a:t>Juillet</a:t>
            </a:r>
            <a:r>
              <a:rPr dirty="0"/>
              <a:t> 2024. </a:t>
            </a:r>
            <a:r>
              <a:rPr dirty="0" err="1"/>
              <a:t>Effet</a:t>
            </a:r>
            <a:r>
              <a:rPr dirty="0"/>
              <a:t> par dilution.</a:t>
            </a:r>
          </a:p>
          <a:p>
            <a:pPr marL="561471" lvl="1" indent="-180472" algn="just">
              <a:buSzPct val="100000"/>
              <a:buChar char="-"/>
              <a:defRPr sz="1600"/>
            </a:pPr>
            <a:r>
              <a:rPr dirty="0"/>
              <a:t>Modification du </a:t>
            </a:r>
            <a:r>
              <a:rPr dirty="0" err="1"/>
              <a:t>traitement</a:t>
            </a:r>
            <a:r>
              <a:rPr dirty="0"/>
              <a:t> sur Rhône Sud. Action </a:t>
            </a:r>
            <a:r>
              <a:rPr dirty="0" err="1"/>
              <a:t>moyen</a:t>
            </a:r>
            <a:r>
              <a:rPr dirty="0"/>
              <a:t> </a:t>
            </a:r>
            <a:r>
              <a:rPr dirty="0" err="1"/>
              <a:t>terme</a:t>
            </a:r>
            <a:r>
              <a:rPr dirty="0"/>
              <a:t>  Fin 2026. Purification par </a:t>
            </a:r>
            <a:r>
              <a:rPr dirty="0" err="1"/>
              <a:t>rétention</a:t>
            </a:r>
            <a:r>
              <a:rPr dirty="0"/>
              <a:t> des PFAS par a</a:t>
            </a:r>
            <a:r>
              <a:rPr lang="fr-FR" dirty="0"/>
              <a:t>b</a:t>
            </a:r>
            <a:r>
              <a:rPr dirty="0" err="1"/>
              <a:t>sor</a:t>
            </a:r>
            <a:r>
              <a:rPr lang="fr-FR" dirty="0"/>
              <a:t>b</a:t>
            </a:r>
            <a:r>
              <a:rPr dirty="0" err="1"/>
              <a:t>tion</a:t>
            </a:r>
            <a:r>
              <a:rPr dirty="0"/>
              <a:t> sur des </a:t>
            </a:r>
            <a:r>
              <a:rPr dirty="0" err="1"/>
              <a:t>charbons</a:t>
            </a:r>
            <a:r>
              <a:rPr dirty="0"/>
              <a:t> </a:t>
            </a:r>
            <a:r>
              <a:rPr dirty="0" err="1"/>
              <a:t>actifs</a:t>
            </a:r>
            <a:r>
              <a:rPr dirty="0"/>
              <a:t>. </a:t>
            </a:r>
            <a:r>
              <a:rPr dirty="0" err="1"/>
              <a:t>Investissement</a:t>
            </a:r>
            <a:r>
              <a:rPr dirty="0"/>
              <a:t> </a:t>
            </a:r>
            <a:r>
              <a:rPr dirty="0" err="1"/>
              <a:t>avoisinant</a:t>
            </a:r>
            <a:r>
              <a:rPr dirty="0"/>
              <a:t> les 5 à 6 Millions d’€.</a:t>
            </a:r>
          </a:p>
          <a:p>
            <a:pPr marL="561471" lvl="1" indent="-180472" algn="just">
              <a:buSzPct val="100000"/>
              <a:buChar char="-"/>
              <a:defRPr sz="1600"/>
            </a:pPr>
            <a:r>
              <a:rPr dirty="0"/>
              <a:t>Mise </a:t>
            </a:r>
            <a:r>
              <a:rPr dirty="0" err="1"/>
              <a:t>en</a:t>
            </a:r>
            <a:r>
              <a:rPr dirty="0"/>
              <a:t> service de nouveaux </a:t>
            </a:r>
            <a:r>
              <a:rPr dirty="0" err="1"/>
              <a:t>puits</a:t>
            </a:r>
            <a:r>
              <a:rPr dirty="0"/>
              <a:t> sur des </a:t>
            </a:r>
            <a:r>
              <a:rPr dirty="0" err="1"/>
              <a:t>secteurs</a:t>
            </a:r>
            <a:r>
              <a:rPr dirty="0"/>
              <a:t> </a:t>
            </a:r>
            <a:r>
              <a:rPr dirty="0" err="1"/>
              <a:t>peu</a:t>
            </a:r>
            <a:r>
              <a:rPr dirty="0"/>
              <a:t> </a:t>
            </a:r>
            <a:r>
              <a:rPr dirty="0" err="1"/>
              <a:t>impactés</a:t>
            </a:r>
            <a:r>
              <a:rPr dirty="0"/>
              <a:t>. Action long </a:t>
            </a:r>
            <a:r>
              <a:rPr dirty="0" err="1"/>
              <a:t>terme</a:t>
            </a:r>
            <a:r>
              <a:rPr dirty="0"/>
              <a:t> (2029). </a:t>
            </a:r>
          </a:p>
          <a:p>
            <a:pPr algn="just">
              <a:defRPr sz="1600"/>
            </a:pPr>
            <a:endParaRPr dirty="0"/>
          </a:p>
          <a:p>
            <a:pPr marL="180472" indent="-180472" algn="just">
              <a:buSzPct val="100000"/>
              <a:buChar char="-"/>
              <a:defRPr sz="1600"/>
            </a:pPr>
            <a:r>
              <a:rPr dirty="0"/>
              <a:t>Pour </a:t>
            </a:r>
            <a:r>
              <a:rPr dirty="0" err="1"/>
              <a:t>l’instant</a:t>
            </a:r>
            <a:r>
              <a:rPr dirty="0"/>
              <a:t> </a:t>
            </a:r>
            <a:r>
              <a:rPr dirty="0" err="1"/>
              <a:t>l’ARS</a:t>
            </a:r>
            <a:r>
              <a:rPr dirty="0"/>
              <a:t> </a:t>
            </a:r>
            <a:r>
              <a:rPr dirty="0" err="1"/>
              <a:t>maintient</a:t>
            </a:r>
            <a:r>
              <a:rPr dirty="0"/>
              <a:t> la </a:t>
            </a:r>
            <a:r>
              <a:rPr dirty="0" err="1"/>
              <a:t>potabilité</a:t>
            </a:r>
            <a:r>
              <a:rPr dirty="0"/>
              <a:t> de </a:t>
            </a:r>
            <a:r>
              <a:rPr dirty="0" err="1"/>
              <a:t>l’eau</a:t>
            </a:r>
            <a:r>
              <a:rPr dirty="0"/>
              <a:t> car la </a:t>
            </a:r>
            <a:r>
              <a:rPr dirty="0" err="1"/>
              <a:t>somme</a:t>
            </a:r>
            <a:r>
              <a:rPr dirty="0"/>
              <a:t> des 4 PFAS les plus </a:t>
            </a:r>
            <a:r>
              <a:rPr dirty="0" err="1"/>
              <a:t>préoccupants</a:t>
            </a:r>
            <a:r>
              <a:rPr dirty="0"/>
              <a:t> ( PFNA, PFOA, PFOS et </a:t>
            </a:r>
            <a:r>
              <a:rPr dirty="0" err="1"/>
              <a:t>PFHxS</a:t>
            </a:r>
            <a:r>
              <a:rPr dirty="0"/>
              <a:t>)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assez</a:t>
            </a:r>
            <a:r>
              <a:rPr dirty="0"/>
              <a:t> </a:t>
            </a:r>
            <a:r>
              <a:rPr dirty="0" err="1"/>
              <a:t>nettement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dessous de la </a:t>
            </a:r>
            <a:r>
              <a:rPr dirty="0" err="1"/>
              <a:t>limite</a:t>
            </a:r>
            <a:r>
              <a:rPr dirty="0"/>
              <a:t> de </a:t>
            </a:r>
            <a:r>
              <a:rPr dirty="0" err="1"/>
              <a:t>qualité</a:t>
            </a:r>
            <a:r>
              <a:rPr dirty="0"/>
              <a:t>.</a:t>
            </a:r>
          </a:p>
          <a:p>
            <a:pPr algn="just">
              <a:defRPr sz="1600"/>
            </a:pPr>
            <a:endParaRPr dirty="0"/>
          </a:p>
          <a:p>
            <a:pPr algn="just">
              <a:defRPr sz="1600"/>
            </a:pPr>
            <a:r>
              <a:rPr dirty="0"/>
              <a:t>- Les instances </a:t>
            </a:r>
            <a:r>
              <a:rPr dirty="0" err="1"/>
              <a:t>scientifiques</a:t>
            </a:r>
            <a:r>
              <a:rPr dirty="0"/>
              <a:t> </a:t>
            </a:r>
            <a:r>
              <a:rPr dirty="0" err="1"/>
              <a:t>travaillent</a:t>
            </a:r>
            <a:r>
              <a:rPr dirty="0"/>
              <a:t> à la </a:t>
            </a:r>
            <a:r>
              <a:rPr dirty="0" err="1"/>
              <a:t>définition</a:t>
            </a:r>
            <a:r>
              <a:rPr dirty="0"/>
              <a:t> d’un </a:t>
            </a:r>
            <a:r>
              <a:rPr dirty="0" err="1"/>
              <a:t>seuil</a:t>
            </a:r>
            <a:r>
              <a:rPr dirty="0"/>
              <a:t> de </a:t>
            </a:r>
            <a:r>
              <a:rPr dirty="0" err="1"/>
              <a:t>potabilité</a:t>
            </a:r>
            <a:r>
              <a:rPr dirty="0"/>
              <a:t>.</a:t>
            </a:r>
            <a:r>
              <a:rPr lang="fr-FR" dirty="0"/>
              <a:t>(</a:t>
            </a:r>
            <a:r>
              <a:rPr dirty="0"/>
              <a:t> </a:t>
            </a:r>
            <a:r>
              <a:rPr dirty="0" err="1"/>
              <a:t>Seuil</a:t>
            </a:r>
            <a:r>
              <a:rPr dirty="0"/>
              <a:t> </a:t>
            </a:r>
            <a:r>
              <a:rPr dirty="0" err="1"/>
              <a:t>garantissant</a:t>
            </a:r>
            <a:r>
              <a:rPr dirty="0"/>
              <a:t> </a:t>
            </a:r>
            <a:r>
              <a:rPr dirty="0" err="1"/>
              <a:t>l’absence</a:t>
            </a:r>
            <a:r>
              <a:rPr dirty="0"/>
              <a:t> </a:t>
            </a:r>
            <a:r>
              <a:rPr dirty="0" err="1"/>
              <a:t>d’impact</a:t>
            </a:r>
            <a:r>
              <a:rPr dirty="0"/>
              <a:t> sur la santé</a:t>
            </a:r>
            <a:r>
              <a:rPr lang="fr-FR" dirty="0"/>
              <a:t>)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Espace réservé du numéro de diapositive 5"/>
          <p:cNvSpPr txBox="1">
            <a:spLocks noGrp="1"/>
          </p:cNvSpPr>
          <p:nvPr>
            <p:ph type="sldNum" sz="quarter" idx="4294967295"/>
          </p:nvPr>
        </p:nvSpPr>
        <p:spPr>
          <a:xfrm>
            <a:off x="11255885" y="367499"/>
            <a:ext cx="217147" cy="3327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33" name="Titre 7"/>
          <p:cNvSpPr txBox="1">
            <a:spLocks noGrp="1"/>
          </p:cNvSpPr>
          <p:nvPr>
            <p:ph type="title"/>
          </p:nvPr>
        </p:nvSpPr>
        <p:spPr>
          <a:xfrm>
            <a:off x="488416" y="303037"/>
            <a:ext cx="11160129" cy="461668"/>
          </a:xfrm>
          <a:prstGeom prst="rect">
            <a:avLst/>
          </a:prstGeom>
        </p:spPr>
        <p:txBody>
          <a:bodyPr/>
          <a:lstStyle/>
          <a:p>
            <a:r>
              <a:t> ANALYSES 2024 SUR LE CHAMP CAPTANT DE TERNAY</a:t>
            </a:r>
          </a:p>
        </p:txBody>
      </p:sp>
      <p:sp>
        <p:nvSpPr>
          <p:cNvPr id="234" name="Espace réservé du pied de page 2"/>
          <p:cNvSpPr txBox="1"/>
          <p:nvPr/>
        </p:nvSpPr>
        <p:spPr>
          <a:xfrm>
            <a:off x="875972" y="6382801"/>
            <a:ext cx="496800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chemeClr val="accent2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CVS - PFAS – 27 Mai 2024</a:t>
            </a:r>
          </a:p>
        </p:txBody>
      </p:sp>
      <p:sp>
        <p:nvSpPr>
          <p:cNvPr id="235" name="Le champ captant de Ternay ( Rhône Sud) fait l’objet d’une surveillance accrue.…"/>
          <p:cNvSpPr txBox="1"/>
          <p:nvPr/>
        </p:nvSpPr>
        <p:spPr>
          <a:xfrm>
            <a:off x="814145" y="1495341"/>
            <a:ext cx="10280338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80473" indent="-180473">
              <a:buSzPct val="100000"/>
              <a:buChar char="-"/>
            </a:pPr>
            <a:r>
              <a:rPr dirty="0"/>
              <a:t>Le champ </a:t>
            </a:r>
            <a:r>
              <a:rPr dirty="0" err="1"/>
              <a:t>captant</a:t>
            </a:r>
            <a:r>
              <a:rPr dirty="0"/>
              <a:t> de </a:t>
            </a:r>
            <a:r>
              <a:rPr dirty="0" err="1"/>
              <a:t>Ternay</a:t>
            </a:r>
            <a:r>
              <a:rPr dirty="0"/>
              <a:t> ( Rhône Sud) fait </a:t>
            </a:r>
            <a:r>
              <a:rPr dirty="0" err="1"/>
              <a:t>l’objet</a:t>
            </a:r>
            <a:r>
              <a:rPr dirty="0"/>
              <a:t> </a:t>
            </a:r>
            <a:r>
              <a:rPr dirty="0" err="1"/>
              <a:t>d’une</a:t>
            </a:r>
            <a:r>
              <a:rPr dirty="0"/>
              <a:t> surveillance accrue.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/>
              <a:t>Pour </a:t>
            </a:r>
            <a:r>
              <a:rPr dirty="0" err="1"/>
              <a:t>mémoire</a:t>
            </a:r>
            <a:r>
              <a:rPr dirty="0"/>
              <a:t> </a:t>
            </a:r>
            <a:r>
              <a:rPr dirty="0" err="1"/>
              <a:t>ce</a:t>
            </a:r>
            <a:r>
              <a:rPr dirty="0"/>
              <a:t> champ </a:t>
            </a:r>
            <a:r>
              <a:rPr dirty="0" err="1"/>
              <a:t>fourni</a:t>
            </a:r>
            <a:r>
              <a:rPr dirty="0"/>
              <a:t> environ 20% de </a:t>
            </a:r>
            <a:r>
              <a:rPr dirty="0" err="1"/>
              <a:t>l’eau</a:t>
            </a:r>
            <a:r>
              <a:rPr dirty="0"/>
              <a:t> </a:t>
            </a:r>
            <a:r>
              <a:rPr dirty="0" err="1"/>
              <a:t>distribuée</a:t>
            </a:r>
            <a:r>
              <a:rPr dirty="0"/>
              <a:t> par le SIDESOL sur Brignais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complément</a:t>
            </a:r>
            <a:r>
              <a:rPr dirty="0"/>
              <a:t> de </a:t>
            </a:r>
            <a:r>
              <a:rPr dirty="0" err="1"/>
              <a:t>l’eau</a:t>
            </a:r>
            <a:r>
              <a:rPr dirty="0"/>
              <a:t> </a:t>
            </a:r>
            <a:r>
              <a:rPr dirty="0" err="1"/>
              <a:t>prélevée</a:t>
            </a:r>
            <a:r>
              <a:rPr dirty="0"/>
              <a:t> dans la nappe du Garon.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/>
              <a:t>De </a:t>
            </a:r>
            <a:r>
              <a:rPr dirty="0" err="1"/>
              <a:t>nombreuses</a:t>
            </a:r>
            <a:r>
              <a:rPr dirty="0"/>
              <a:t> analyses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été</a:t>
            </a:r>
            <a:r>
              <a:rPr dirty="0"/>
              <a:t> </a:t>
            </a:r>
            <a:r>
              <a:rPr dirty="0" err="1"/>
              <a:t>réalisées</a:t>
            </a:r>
            <a:r>
              <a:rPr dirty="0"/>
              <a:t> par </a:t>
            </a:r>
            <a:r>
              <a:rPr dirty="0" err="1"/>
              <a:t>l’ARS</a:t>
            </a:r>
            <a:r>
              <a:rPr dirty="0"/>
              <a:t>. </a:t>
            </a:r>
          </a:p>
          <a:p>
            <a:endParaRPr dirty="0"/>
          </a:p>
          <a:p>
            <a:pPr marL="180473" indent="-180473">
              <a:buSzPct val="100000"/>
              <a:buChar char="-"/>
            </a:pPr>
            <a:r>
              <a:rPr dirty="0"/>
              <a:t>Les </a:t>
            </a:r>
            <a:r>
              <a:rPr dirty="0" err="1"/>
              <a:t>résultats</a:t>
            </a:r>
            <a:r>
              <a:rPr dirty="0"/>
              <a:t> </a:t>
            </a:r>
            <a:r>
              <a:rPr dirty="0" err="1"/>
              <a:t>sont</a:t>
            </a:r>
            <a:r>
              <a:rPr dirty="0"/>
              <a:t> les </a:t>
            </a:r>
            <a:r>
              <a:rPr dirty="0" err="1"/>
              <a:t>suivants</a:t>
            </a:r>
            <a:r>
              <a:rPr dirty="0"/>
              <a:t> (Somme des 20 PFAS les plus </a:t>
            </a:r>
            <a:r>
              <a:rPr dirty="0" err="1"/>
              <a:t>couramment</a:t>
            </a:r>
            <a:r>
              <a:rPr dirty="0"/>
              <a:t> </a:t>
            </a:r>
            <a:r>
              <a:rPr dirty="0" err="1"/>
              <a:t>rencontrés</a:t>
            </a:r>
            <a:r>
              <a:rPr dirty="0"/>
              <a:t>)</a:t>
            </a:r>
            <a:r>
              <a:rPr lang="fr-FR" dirty="0"/>
              <a:t> :</a:t>
            </a:r>
            <a:endParaRPr dirty="0"/>
          </a:p>
          <a:p>
            <a:endParaRPr dirty="0"/>
          </a:p>
          <a:p>
            <a:pPr marL="561473" lvl="1" indent="-180473">
              <a:buSzPct val="100000"/>
              <a:buChar char="-"/>
            </a:pPr>
            <a:r>
              <a:rPr dirty="0" err="1"/>
              <a:t>Valeur</a:t>
            </a:r>
            <a:r>
              <a:rPr dirty="0"/>
              <a:t> mini : 86 ng/l</a:t>
            </a:r>
          </a:p>
          <a:p>
            <a:pPr marL="561473" lvl="1" indent="-180473">
              <a:buSzPct val="100000"/>
              <a:buChar char="-"/>
            </a:pPr>
            <a:r>
              <a:rPr dirty="0" err="1"/>
              <a:t>Valeur</a:t>
            </a:r>
            <a:r>
              <a:rPr dirty="0"/>
              <a:t> maxi: 199 ng/l</a:t>
            </a:r>
          </a:p>
          <a:p>
            <a:pPr marL="561473" lvl="1" indent="-180473">
              <a:buSzPct val="100000"/>
              <a:buChar char="-"/>
            </a:pPr>
            <a:r>
              <a:rPr dirty="0" err="1"/>
              <a:t>Valeur</a:t>
            </a:r>
            <a:r>
              <a:rPr dirty="0"/>
              <a:t> </a:t>
            </a:r>
            <a:r>
              <a:rPr dirty="0" err="1"/>
              <a:t>moyenne</a:t>
            </a:r>
            <a:r>
              <a:rPr dirty="0"/>
              <a:t>: 132 ng/l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rignais">
  <a:themeElements>
    <a:clrScheme name="Brignais">
      <a:dk1>
        <a:srgbClr val="000000"/>
      </a:dk1>
      <a:lt1>
        <a:srgbClr val="008AC2"/>
      </a:lt1>
      <a:dk2>
        <a:srgbClr val="A7A7A7"/>
      </a:dk2>
      <a:lt2>
        <a:srgbClr val="535353"/>
      </a:lt2>
      <a:accent1>
        <a:srgbClr val="003865"/>
      </a:accent1>
      <a:accent2>
        <a:srgbClr val="008AC2"/>
      </a:accent2>
      <a:accent3>
        <a:srgbClr val="E6F5FE"/>
      </a:accent3>
      <a:accent4>
        <a:srgbClr val="DEDC00"/>
      </a:accent4>
      <a:accent5>
        <a:srgbClr val="EBEA66"/>
      </a:accent5>
      <a:accent6>
        <a:srgbClr val="DA0085"/>
      </a:accent6>
      <a:hlink>
        <a:srgbClr val="0000FF"/>
      </a:hlink>
      <a:folHlink>
        <a:srgbClr val="FF00FF"/>
      </a:folHlink>
    </a:clrScheme>
    <a:fontScheme name="Brignai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rigna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ignais">
  <a:themeElements>
    <a:clrScheme name="Brigna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865"/>
      </a:accent1>
      <a:accent2>
        <a:srgbClr val="008AC2"/>
      </a:accent2>
      <a:accent3>
        <a:srgbClr val="E6F5FE"/>
      </a:accent3>
      <a:accent4>
        <a:srgbClr val="DEDC00"/>
      </a:accent4>
      <a:accent5>
        <a:srgbClr val="EBEA66"/>
      </a:accent5>
      <a:accent6>
        <a:srgbClr val="DA0085"/>
      </a:accent6>
      <a:hlink>
        <a:srgbClr val="0000FF"/>
      </a:hlink>
      <a:folHlink>
        <a:srgbClr val="FF00FF"/>
      </a:folHlink>
    </a:clrScheme>
    <a:fontScheme name="Brignai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rigna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1844</Words>
  <Application>Microsoft Office PowerPoint</Application>
  <PresentationFormat>Grand écran</PresentationFormat>
  <Paragraphs>326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</vt:lpstr>
      <vt:lpstr>Helvetica Neue</vt:lpstr>
      <vt:lpstr>segoe ui</vt:lpstr>
      <vt:lpstr>Wingdings</vt:lpstr>
      <vt:lpstr>Brignais</vt:lpstr>
      <vt:lpstr>Comité de veille sanitaire - PFAS</vt:lpstr>
      <vt:lpstr>Information PFAS  (Per and Polyfluoroalkyl Substances)</vt:lpstr>
      <vt:lpstr>Rappel sur les PFAS</vt:lpstr>
      <vt:lpstr>Rappel sur les PFAS</vt:lpstr>
      <vt:lpstr>LES UNITES</vt:lpstr>
      <vt:lpstr>PRINCIPALES ETAPES</vt:lpstr>
      <vt:lpstr>PRINCIPALES ETAPES SUR 2024</vt:lpstr>
      <vt:lpstr>MISE EN OEUVRE DU PLAN D’ACTION POUR L’EAU POTABLE</vt:lpstr>
      <vt:lpstr> ANALYSES 2024 SUR LE CHAMP CAPTANT DE TERNAY</vt:lpstr>
      <vt:lpstr>Présentation PowerPoint</vt:lpstr>
      <vt:lpstr>Présentation PowerPoint</vt:lpstr>
      <vt:lpstr> ANALYSES 2024 DE L’EAU POTABLE</vt:lpstr>
      <vt:lpstr>Présentation PowerPoint</vt:lpstr>
      <vt:lpstr>Présentation PowerPoint</vt:lpstr>
      <vt:lpstr>Présentation PowerPoint</vt:lpstr>
      <vt:lpstr> ACTION JURIDIQUE</vt:lpstr>
      <vt:lpstr>BACK UP : LES  PFAS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de veille sanitaire - PFAS</dc:title>
  <dc:creator>DELORME Isabelle</dc:creator>
  <cp:lastModifiedBy>Tous Tous</cp:lastModifiedBy>
  <cp:revision>8</cp:revision>
  <dcterms:modified xsi:type="dcterms:W3CDTF">2025-02-05T16:50:25Z</dcterms:modified>
</cp:coreProperties>
</file>