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482" r:id="rId5"/>
    <p:sldId id="460" r:id="rId6"/>
    <p:sldId id="461" r:id="rId7"/>
    <p:sldId id="462" r:id="rId8"/>
    <p:sldId id="463" r:id="rId9"/>
    <p:sldId id="464" r:id="rId10"/>
    <p:sldId id="465" r:id="rId11"/>
    <p:sldId id="466" r:id="rId12"/>
    <p:sldId id="467" r:id="rId13"/>
    <p:sldId id="468" r:id="rId14"/>
    <p:sldId id="483" r:id="rId15"/>
    <p:sldId id="470" r:id="rId16"/>
    <p:sldId id="471" r:id="rId17"/>
    <p:sldId id="472" r:id="rId18"/>
    <p:sldId id="473" r:id="rId19"/>
    <p:sldId id="474" r:id="rId20"/>
    <p:sldId id="475" r:id="rId21"/>
    <p:sldId id="476" r:id="rId22"/>
    <p:sldId id="477" r:id="rId23"/>
    <p:sldId id="478" r:id="rId24"/>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0D0"/>
    <a:srgbClr val="C0504D"/>
    <a:srgbClr val="EFF3EA"/>
    <a:srgbClr val="9BBB59"/>
    <a:srgbClr val="9A6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595" autoAdjust="0"/>
  </p:normalViewPr>
  <p:slideViewPr>
    <p:cSldViewPr snapToObjects="1" showGuides="1">
      <p:cViewPr varScale="1">
        <p:scale>
          <a:sx n="85" d="100"/>
          <a:sy n="85" d="100"/>
        </p:scale>
        <p:origin x="499" y="67"/>
      </p:cViewPr>
      <p:guideLst>
        <p:guide orient="horz" pos="2160"/>
        <p:guide pos="3840"/>
      </p:guideLst>
    </p:cSldViewPr>
  </p:slideViewPr>
  <p:outlineViewPr>
    <p:cViewPr>
      <p:scale>
        <a:sx n="33" d="100"/>
        <a:sy n="33" d="100"/>
      </p:scale>
      <p:origin x="0" y="-26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erv202303\Bureau\Donnees\COMPTA\CHEVREI\Ville\ANNEE%202025\BP%202025\2025%20-%20DOB\DOB%202025%20-%20tableaux.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erv202303\Bureau\Donnees\COMPTA\BERGER\2%20-%20RCAVB\BUDGET%20PCULT\2025\BP%202025\ROB%20RCAVB%202025\2025_RCAVB_D&#233;tail%20par%20chapitre%20avec%20comparatif%20vf.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erv202303\Bureau\Donnees\COMPTA\BERGER\2%20-%20RCAVB\BUDGET%20PCULT\2025\BP%202025\ROB%20RCAVB%202025\2025_RCAVB_D&#233;tail%20par%20chapitre%20avec%20comparatif.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127.0.0.1:50009/COMPTA/BERGER/2%20-%20RCAVB/BUDGET%20PCULT/2025/BP%202025/ROB%20RCAVB%202025/2025_RCAVB_D&#233;tail%20par%20chapitre%20avec%20comparatif.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127.0.0.1:50009/COMPTA/BERGER/2%20-%20RCAVB/BUDGET%20PCULT/2025/BP%202025/ROB%20RCAVB%202025/2025_RCAVB_D&#233;tail%20par%20chapitre%20avec%20comparati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Evolution DGF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'part recettes'!$K$29:$R$29</c:f>
              <c:strCache>
                <c:ptCount val="8"/>
                <c:pt idx="0">
                  <c:v>2018</c:v>
                </c:pt>
                <c:pt idx="1">
                  <c:v>2019</c:v>
                </c:pt>
                <c:pt idx="2">
                  <c:v>2020</c:v>
                </c:pt>
                <c:pt idx="3">
                  <c:v>2021</c:v>
                </c:pt>
                <c:pt idx="4">
                  <c:v>2022</c:v>
                </c:pt>
                <c:pt idx="5">
                  <c:v>2023</c:v>
                </c:pt>
                <c:pt idx="6">
                  <c:v>2024 BP</c:v>
                </c:pt>
                <c:pt idx="7">
                  <c:v>2025 BP</c:v>
                </c:pt>
              </c:strCache>
            </c:strRef>
          </c:cat>
          <c:val>
            <c:numRef>
              <c:f>'part recettes'!$K$34:$R$34</c:f>
              <c:numCache>
                <c:formatCode>#,##0.00</c:formatCode>
                <c:ptCount val="8"/>
                <c:pt idx="0">
                  <c:v>455000</c:v>
                </c:pt>
                <c:pt idx="1">
                  <c:v>362000</c:v>
                </c:pt>
                <c:pt idx="2">
                  <c:v>305000</c:v>
                </c:pt>
                <c:pt idx="3">
                  <c:v>250000</c:v>
                </c:pt>
                <c:pt idx="4">
                  <c:v>171000</c:v>
                </c:pt>
                <c:pt idx="5">
                  <c:v>201335</c:v>
                </c:pt>
                <c:pt idx="6">
                  <c:v>183000</c:v>
                </c:pt>
                <c:pt idx="7">
                  <c:v>185000</c:v>
                </c:pt>
              </c:numCache>
            </c:numRef>
          </c:val>
          <c:extLst>
            <c:ext xmlns:c16="http://schemas.microsoft.com/office/drawing/2014/chart" uri="{C3380CC4-5D6E-409C-BE32-E72D297353CC}">
              <c16:uniqueId val="{00000000-7AB1-484A-B600-04D951878DC3}"/>
            </c:ext>
          </c:extLst>
        </c:ser>
        <c:dLbls>
          <c:showLegendKey val="0"/>
          <c:showVal val="0"/>
          <c:showCatName val="0"/>
          <c:showSerName val="0"/>
          <c:showPercent val="0"/>
          <c:showBubbleSize val="0"/>
        </c:dLbls>
        <c:gapWidth val="219"/>
        <c:overlap val="-27"/>
        <c:axId val="2068418495"/>
        <c:axId val="1822184879"/>
      </c:barChart>
      <c:catAx>
        <c:axId val="2068418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22184879"/>
        <c:crosses val="autoZero"/>
        <c:auto val="1"/>
        <c:lblAlgn val="ctr"/>
        <c:lblOffset val="100"/>
        <c:noMultiLvlLbl val="0"/>
      </c:catAx>
      <c:valAx>
        <c:axId val="18221848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68418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1"/>
          <a:lstStyle/>
          <a:p>
            <a:pPr>
              <a:defRPr sz="1600" b="1" i="0" u="none" strike="noStrike" kern="1200" spc="0" baseline="0">
                <a:solidFill>
                  <a:sysClr val="windowText" lastClr="000000"/>
                </a:solidFill>
                <a:latin typeface="+mn-lt"/>
                <a:ea typeface="+mn-ea"/>
                <a:cs typeface="+mn-cs"/>
              </a:defRPr>
            </a:pPr>
            <a:r>
              <a:rPr lang="en-US" sz="1600" b="1" dirty="0" err="1">
                <a:solidFill>
                  <a:sysClr val="windowText" lastClr="000000"/>
                </a:solidFill>
              </a:rPr>
              <a:t>Dépenses</a:t>
            </a:r>
            <a:r>
              <a:rPr lang="en-US" sz="1600" b="1" dirty="0">
                <a:solidFill>
                  <a:sysClr val="windowText" lastClr="000000"/>
                </a:solidFill>
              </a:rPr>
              <a:t> </a:t>
            </a:r>
            <a:r>
              <a:rPr lang="en-US" sz="1600" b="1" dirty="0" err="1">
                <a:solidFill>
                  <a:sysClr val="windowText" lastClr="000000"/>
                </a:solidFill>
              </a:rPr>
              <a:t>réelles</a:t>
            </a:r>
            <a:r>
              <a:rPr lang="en-US" sz="1600" b="1" dirty="0">
                <a:solidFill>
                  <a:sysClr val="windowText" lastClr="000000"/>
                </a:solidFill>
              </a:rPr>
              <a:t> de </a:t>
            </a:r>
            <a:r>
              <a:rPr lang="en-US" sz="1600" b="1" dirty="0" err="1">
                <a:solidFill>
                  <a:sysClr val="windowText" lastClr="000000"/>
                </a:solidFill>
              </a:rPr>
              <a:t>fonctionnement</a:t>
            </a:r>
            <a:r>
              <a:rPr lang="en-US" sz="1600" b="1" dirty="0">
                <a:solidFill>
                  <a:sysClr val="windowText" lastClr="000000"/>
                </a:solidFill>
              </a:rPr>
              <a:t> 591 540 € </a:t>
            </a:r>
          </a:p>
        </c:rich>
      </c:tx>
      <c:layout>
        <c:manualLayout>
          <c:xMode val="edge"/>
          <c:yMode val="edge"/>
          <c:x val="0.14356042559949181"/>
          <c:y val="1.4964477729932804E-3"/>
        </c:manualLayout>
      </c:layout>
      <c:overlay val="0"/>
      <c:spPr>
        <a:noFill/>
        <a:ln w="12700">
          <a:noFill/>
        </a:ln>
        <a:effectLst/>
      </c:spPr>
      <c:txPr>
        <a:bodyPr rot="0" spcFirstLastPara="1" vertOverflow="ellipsis" vert="horz" wrap="square" anchor="t" anchorCtr="1"/>
        <a:lstStyle/>
        <a:p>
          <a:pPr>
            <a:defRPr sz="1600" b="1" i="0" u="none" strike="noStrike" kern="1200" spc="0" baseline="0">
              <a:solidFill>
                <a:sysClr val="windowText" lastClr="000000"/>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055555555555554E-2"/>
          <c:y val="0.22330738858984911"/>
          <c:w val="0.94722222222222219"/>
          <c:h val="0.47687273990080103"/>
        </c:manualLayout>
      </c:layout>
      <c:pie3DChart>
        <c:varyColors val="1"/>
        <c:ser>
          <c:idx val="0"/>
          <c:order val="0"/>
          <c:dPt>
            <c:idx val="0"/>
            <c:bubble3D val="0"/>
            <c:explosion val="1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6B2-485A-ABFA-201EE71B170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6B2-485A-ABFA-201EE71B170B}"/>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C6B2-485A-ABFA-201EE71B170B}"/>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'EQUILIBRE DES CHAPITRES'!$E$10:$E$14</c:f>
              <c:strCache>
                <c:ptCount val="3"/>
                <c:pt idx="0">
                  <c:v>CHARGES A CARACTERE GENERAL</c:v>
                </c:pt>
                <c:pt idx="1">
                  <c:v>CHARGES DE PERSONNEL ET FRAIS ASSIMILES</c:v>
                </c:pt>
                <c:pt idx="2">
                  <c:v>AUTRES CHARGES DE GESTION COURANTE</c:v>
                </c:pt>
              </c:strCache>
              <c:extLst/>
            </c:strRef>
          </c:cat>
          <c:val>
            <c:numRef>
              <c:f>'EQUILIBRE DES CHAPITRES'!$H$10:$H$14</c:f>
              <c:numCache>
                <c:formatCode>#,##0.00</c:formatCode>
                <c:ptCount val="3"/>
                <c:pt idx="0">
                  <c:v>229500</c:v>
                </c:pt>
                <c:pt idx="1">
                  <c:v>361750</c:v>
                </c:pt>
                <c:pt idx="2">
                  <c:v>290</c:v>
                </c:pt>
              </c:numCache>
              <c:extLst/>
            </c:numRef>
          </c:val>
          <c:extLst>
            <c:ext xmlns:c16="http://schemas.microsoft.com/office/drawing/2014/chart" uri="{C3380CC4-5D6E-409C-BE32-E72D297353CC}">
              <c16:uniqueId val="{00000006-C6B2-485A-ABFA-201EE71B170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fr-FR">
                <a:solidFill>
                  <a:sysClr val="windowText" lastClr="000000"/>
                </a:solidFill>
              </a:rPr>
              <a:t>Evolution</a:t>
            </a:r>
            <a:r>
              <a:rPr lang="fr-FR" baseline="0">
                <a:solidFill>
                  <a:sysClr val="windowText" lastClr="000000"/>
                </a:solidFill>
              </a:rPr>
              <a:t> des dépenses réelles de fonctionnement</a:t>
            </a:r>
            <a:endParaRPr lang="fr-FR">
              <a:solidFill>
                <a:sysClr val="windowText" lastClr="000000"/>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title>
    <c:autoTitleDeleted val="0"/>
    <c:plotArea>
      <c:layout/>
      <c:barChart>
        <c:barDir val="col"/>
        <c:grouping val="clustered"/>
        <c:varyColors val="0"/>
        <c:ser>
          <c:idx val="0"/>
          <c:order val="0"/>
          <c:tx>
            <c:strRef>
              <c:f>'EQUILIBRE DES CHAPITRES'!$F$3</c:f>
              <c:strCache>
                <c:ptCount val="1"/>
                <c:pt idx="0">
                  <c:v>BP 2024</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'EQUILIBRE DES CHAPITRES'!$E$10:$E$14</c:f>
              <c:strCache>
                <c:ptCount val="4"/>
                <c:pt idx="0">
                  <c:v>CHARGES A CARACTERE GENERAL</c:v>
                </c:pt>
                <c:pt idx="1">
                  <c:v>CHARGES DE PERSONNEL ET FRAIS ASSIMILES</c:v>
                </c:pt>
                <c:pt idx="2">
                  <c:v>AUTRES CHARGES DE GESTION COURANTE</c:v>
                </c:pt>
                <c:pt idx="3">
                  <c:v>CHARGES EXCEPTIONNELLES</c:v>
                </c:pt>
              </c:strCache>
              <c:extLst/>
            </c:strRef>
          </c:cat>
          <c:val>
            <c:numRef>
              <c:f>'EQUILIBRE DES CHAPITRES'!$F$10:$F$14</c:f>
              <c:numCache>
                <c:formatCode>#,##0.00</c:formatCode>
                <c:ptCount val="4"/>
                <c:pt idx="0">
                  <c:v>211450</c:v>
                </c:pt>
                <c:pt idx="1">
                  <c:v>319750</c:v>
                </c:pt>
                <c:pt idx="2">
                  <c:v>150</c:v>
                </c:pt>
                <c:pt idx="3">
                  <c:v>0</c:v>
                </c:pt>
              </c:numCache>
              <c:extLst/>
            </c:numRef>
          </c:val>
          <c:extLst>
            <c:ext xmlns:c16="http://schemas.microsoft.com/office/drawing/2014/chart" uri="{C3380CC4-5D6E-409C-BE32-E72D297353CC}">
              <c16:uniqueId val="{00000000-7C8A-4986-A4B8-F26FD91049AA}"/>
            </c:ext>
          </c:extLst>
        </c:ser>
        <c:ser>
          <c:idx val="1"/>
          <c:order val="1"/>
          <c:tx>
            <c:strRef>
              <c:f>'EQUILIBRE DES CHAPITRES'!$G$3</c:f>
              <c:strCache>
                <c:ptCount val="1"/>
                <c:pt idx="0">
                  <c:v>CA PREV 2024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'EQUILIBRE DES CHAPITRES'!$E$10:$E$14</c:f>
              <c:strCache>
                <c:ptCount val="4"/>
                <c:pt idx="0">
                  <c:v>CHARGES A CARACTERE GENERAL</c:v>
                </c:pt>
                <c:pt idx="1">
                  <c:v>CHARGES DE PERSONNEL ET FRAIS ASSIMILES</c:v>
                </c:pt>
                <c:pt idx="2">
                  <c:v>AUTRES CHARGES DE GESTION COURANTE</c:v>
                </c:pt>
                <c:pt idx="3">
                  <c:v>CHARGES EXCEPTIONNELLES</c:v>
                </c:pt>
              </c:strCache>
              <c:extLst/>
            </c:strRef>
          </c:cat>
          <c:val>
            <c:numRef>
              <c:f>'EQUILIBRE DES CHAPITRES'!$G$10:$G$14</c:f>
              <c:numCache>
                <c:formatCode>#,##0.00</c:formatCode>
                <c:ptCount val="4"/>
                <c:pt idx="0">
                  <c:v>199650</c:v>
                </c:pt>
                <c:pt idx="1">
                  <c:v>333680</c:v>
                </c:pt>
                <c:pt idx="2">
                  <c:v>2131</c:v>
                </c:pt>
                <c:pt idx="3">
                  <c:v>22</c:v>
                </c:pt>
              </c:numCache>
              <c:extLst/>
            </c:numRef>
          </c:val>
          <c:extLst>
            <c:ext xmlns:c16="http://schemas.microsoft.com/office/drawing/2014/chart" uri="{C3380CC4-5D6E-409C-BE32-E72D297353CC}">
              <c16:uniqueId val="{00000001-7C8A-4986-A4B8-F26FD91049AA}"/>
            </c:ext>
          </c:extLst>
        </c:ser>
        <c:ser>
          <c:idx val="2"/>
          <c:order val="2"/>
          <c:tx>
            <c:strRef>
              <c:f>'EQUILIBRE DES CHAPITRES'!$H$3</c:f>
              <c:strCache>
                <c:ptCount val="1"/>
                <c:pt idx="0">
                  <c:v>BP 2025</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'EQUILIBRE DES CHAPITRES'!$E$10:$E$14</c:f>
              <c:strCache>
                <c:ptCount val="4"/>
                <c:pt idx="0">
                  <c:v>CHARGES A CARACTERE GENERAL</c:v>
                </c:pt>
                <c:pt idx="1">
                  <c:v>CHARGES DE PERSONNEL ET FRAIS ASSIMILES</c:v>
                </c:pt>
                <c:pt idx="2">
                  <c:v>AUTRES CHARGES DE GESTION COURANTE</c:v>
                </c:pt>
                <c:pt idx="3">
                  <c:v>CHARGES EXCEPTIONNELLES</c:v>
                </c:pt>
              </c:strCache>
              <c:extLst/>
            </c:strRef>
          </c:cat>
          <c:val>
            <c:numRef>
              <c:f>'EQUILIBRE DES CHAPITRES'!$H$10:$H$14</c:f>
              <c:numCache>
                <c:formatCode>#,##0.00</c:formatCode>
                <c:ptCount val="4"/>
                <c:pt idx="0">
                  <c:v>229500</c:v>
                </c:pt>
                <c:pt idx="1">
                  <c:v>361750</c:v>
                </c:pt>
                <c:pt idx="2">
                  <c:v>290</c:v>
                </c:pt>
                <c:pt idx="3">
                  <c:v>0</c:v>
                </c:pt>
              </c:numCache>
              <c:extLst/>
            </c:numRef>
          </c:val>
          <c:extLst>
            <c:ext xmlns:c16="http://schemas.microsoft.com/office/drawing/2014/chart" uri="{C3380CC4-5D6E-409C-BE32-E72D297353CC}">
              <c16:uniqueId val="{00000002-7C8A-4986-A4B8-F26FD91049AA}"/>
            </c:ext>
          </c:extLst>
        </c:ser>
        <c:dLbls>
          <c:showLegendKey val="0"/>
          <c:showVal val="0"/>
          <c:showCatName val="0"/>
          <c:showSerName val="0"/>
          <c:showPercent val="0"/>
          <c:showBubbleSize val="0"/>
        </c:dLbls>
        <c:gapWidth val="100"/>
        <c:overlap val="-24"/>
        <c:axId val="1905677327"/>
        <c:axId val="1905841967"/>
      </c:barChart>
      <c:catAx>
        <c:axId val="1905677327"/>
        <c:scaling>
          <c:orientation val="minMax"/>
        </c:scaling>
        <c:delete val="0"/>
        <c:axPos val="b"/>
        <c:numFmt formatCode="General" sourceLinked="1"/>
        <c:majorTickMark val="none"/>
        <c:minorTickMark val="none"/>
        <c:tickLblPos val="low"/>
        <c:spPr>
          <a:noFill/>
          <a:ln w="12700" cap="flat" cmpd="sng" algn="ctr">
            <a:noFill/>
            <a:round/>
          </a:ln>
          <a:effectLst/>
        </c:spPr>
        <c:txPr>
          <a:bodyPr rot="0" spcFirstLastPara="1" vertOverflow="ellipsis" wrap="square" anchor="t" anchorCtr="0"/>
          <a:lstStyle/>
          <a:p>
            <a:pPr>
              <a:defRPr sz="900" b="0" i="0" u="none" strike="noStrike" kern="1200" baseline="0">
                <a:solidFill>
                  <a:sysClr val="windowText" lastClr="000000"/>
                </a:solidFill>
                <a:latin typeface="+mn-lt"/>
                <a:ea typeface="+mn-ea"/>
                <a:cs typeface="+mn-cs"/>
              </a:defRPr>
            </a:pPr>
            <a:endParaRPr lang="fr-FR"/>
          </a:p>
        </c:txPr>
        <c:crossAx val="1905841967"/>
        <c:crosses val="autoZero"/>
        <c:auto val="1"/>
        <c:lblAlgn val="ctr"/>
        <c:lblOffset val="100"/>
        <c:tickMarkSkip val="1"/>
        <c:noMultiLvlLbl val="0"/>
      </c:catAx>
      <c:valAx>
        <c:axId val="1905841967"/>
        <c:scaling>
          <c:orientation val="minMax"/>
          <c:max val="4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05677327"/>
        <c:crosses val="autoZero"/>
        <c:crossBetween val="between"/>
        <c:majorUnit val="500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noFill/>
      <a:round/>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ysClr val="windowText" lastClr="000000"/>
                </a:solidFill>
                <a:latin typeface="+mn-lt"/>
                <a:ea typeface="+mn-ea"/>
                <a:cs typeface="+mn-cs"/>
              </a:defRPr>
            </a:pPr>
            <a:r>
              <a:rPr lang="fr-FR" sz="1600" b="1"/>
              <a:t>Recettes réelles de fonctionnement:</a:t>
            </a:r>
          </a:p>
          <a:p>
            <a:pPr>
              <a:defRPr/>
            </a:pPr>
            <a:r>
              <a:rPr lang="fr-FR" sz="1600" b="1"/>
              <a:t>596 540 €</a:t>
            </a:r>
          </a:p>
        </c:rich>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'[2025_RCAVB_Détail par chapitre avec comparatif.xlsx]EQUILIBRE DES CHAPITRES'!$H$22:$H$25</c:f>
              <c:strCache>
                <c:ptCount val="4"/>
                <c:pt idx="0">
                  <c:v>RESULTAT REPORTE DE FONCTIONNEMENT</c:v>
                </c:pt>
                <c:pt idx="1">
                  <c:v>209 540,00</c:v>
                </c:pt>
                <c:pt idx="2">
                  <c:v>381 000,00</c:v>
                </c:pt>
                <c:pt idx="3">
                  <c:v>6 000,00</c:v>
                </c:pt>
              </c:strCache>
            </c:strRef>
          </c:tx>
          <c:explosion val="6"/>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0D0-4D1A-9638-CDC6507E6402}"/>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D0D0-4D1A-9638-CDC6507E6402}"/>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D0D0-4D1A-9638-CDC6507E640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0D0-4D1A-9638-CDC6507E6402}"/>
              </c:ext>
            </c:extLst>
          </c:dPt>
          <c:dPt>
            <c:idx val="4"/>
            <c:bubble3D val="0"/>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D0D0-4D1A-9638-CDC6507E6402}"/>
              </c:ext>
            </c:extLst>
          </c:dPt>
          <c:dLbls>
            <c:numFmt formatCode="0.00%" sourceLinked="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fr-F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'[2025_RCAVB_Détail par chapitre avec comparatif.xlsx]EQUILIBRE DES CHAPITRES'!$E$23:$E$25</c:f>
              <c:strCache>
                <c:ptCount val="3"/>
                <c:pt idx="0">
                  <c:v>PRODUITS DE SERVICES, DU DOMAINE &amp; VENTES DIVERSES</c:v>
                </c:pt>
                <c:pt idx="1">
                  <c:v>DOTATIONS, SUBVENTIONS ET PARTICIPATIONS</c:v>
                </c:pt>
                <c:pt idx="2">
                  <c:v>AUTRES PRODUITS DE GESTION COURANTE</c:v>
                </c:pt>
              </c:strCache>
            </c:strRef>
          </c:cat>
          <c:val>
            <c:numRef>
              <c:f>'[2025_RCAVB_Détail par chapitre avec comparatif.xlsx]EQUILIBRE DES CHAPITRES'!$H$23:$H$25</c:f>
              <c:numCache>
                <c:formatCode>#,##0.00</c:formatCode>
                <c:ptCount val="3"/>
                <c:pt idx="0">
                  <c:v>209540</c:v>
                </c:pt>
                <c:pt idx="1">
                  <c:v>381000</c:v>
                </c:pt>
                <c:pt idx="2">
                  <c:v>6000</c:v>
                </c:pt>
              </c:numCache>
            </c:numRef>
          </c:val>
          <c:extLst>
            <c:ext xmlns:c16="http://schemas.microsoft.com/office/drawing/2014/chart" uri="{C3380CC4-5D6E-409C-BE32-E72D297353CC}">
              <c16:uniqueId val="{0000000A-D0D0-4D1A-9638-CDC6507E6402}"/>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5.0651626293192226E-2"/>
          <c:y val="0.7727416840086373"/>
          <c:w val="0.92552437987505087"/>
          <c:h val="0.2073743060493577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ysClr val="windowText" lastClr="000000"/>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fr-FR" sz="1800" b="1" i="0" baseline="0">
                <a:solidFill>
                  <a:schemeClr val="tx1"/>
                </a:solidFill>
                <a:effectLst/>
              </a:rPr>
              <a:t>Evolution des recettes réelles de fonctionnement</a:t>
            </a:r>
            <a:endParaRPr lang="fr-FR">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'[2025_RCAVB_Détail par chapitre avec comparatif.xlsx]EQUILIBRE DES CHAPITRES'!$F$3</c:f>
              <c:strCache>
                <c:ptCount val="1"/>
                <c:pt idx="0">
                  <c:v>BP 2024</c:v>
                </c:pt>
              </c:strCache>
            </c:strRef>
          </c:tx>
          <c:spPr>
            <a:solidFill>
              <a:schemeClr val="accent2"/>
            </a:solidFill>
            <a:ln>
              <a:noFill/>
            </a:ln>
            <a:effectLst/>
          </c:spPr>
          <c:invertIfNegative val="0"/>
          <c:cat>
            <c:strRef>
              <c:f>'[2025_RCAVB_Détail par chapitre avec comparatif.xlsx]EQUILIBRE DES CHAPITRES'!$E$23:$E$25</c:f>
              <c:strCache>
                <c:ptCount val="3"/>
                <c:pt idx="0">
                  <c:v>PRODUITS DE SERVICES, DU DOMAINE &amp; VENTES DIVERSES</c:v>
                </c:pt>
                <c:pt idx="1">
                  <c:v>DOTATIONS, SUBVENTIONS ET PARTICIPATIONS</c:v>
                </c:pt>
                <c:pt idx="2">
                  <c:v>AUTRES PRODUITS DE GESTION COURANTE</c:v>
                </c:pt>
              </c:strCache>
            </c:strRef>
          </c:cat>
          <c:val>
            <c:numRef>
              <c:f>'[2025_RCAVB_Détail par chapitre avec comparatif.xlsx]EQUILIBRE DES CHAPITRES'!$F$23:$F$25</c:f>
              <c:numCache>
                <c:formatCode>#,##0.00</c:formatCode>
                <c:ptCount val="3"/>
                <c:pt idx="0">
                  <c:v>168800</c:v>
                </c:pt>
                <c:pt idx="1">
                  <c:v>362850</c:v>
                </c:pt>
                <c:pt idx="2">
                  <c:v>6000</c:v>
                </c:pt>
              </c:numCache>
            </c:numRef>
          </c:val>
          <c:extLst>
            <c:ext xmlns:c16="http://schemas.microsoft.com/office/drawing/2014/chart" uri="{C3380CC4-5D6E-409C-BE32-E72D297353CC}">
              <c16:uniqueId val="{00000000-FE01-492D-B604-13CEACA136F6}"/>
            </c:ext>
          </c:extLst>
        </c:ser>
        <c:ser>
          <c:idx val="1"/>
          <c:order val="1"/>
          <c:tx>
            <c:strRef>
              <c:f>'[2025_RCAVB_Détail par chapitre avec comparatif.xlsx]EQUILIBRE DES CHAPITRES'!$G$3</c:f>
              <c:strCache>
                <c:ptCount val="1"/>
                <c:pt idx="0">
                  <c:v>CA PREV 2024</c:v>
                </c:pt>
              </c:strCache>
            </c:strRef>
          </c:tx>
          <c:spPr>
            <a:solidFill>
              <a:schemeClr val="accent4"/>
            </a:solidFill>
            <a:ln>
              <a:noFill/>
            </a:ln>
            <a:effectLst/>
          </c:spPr>
          <c:invertIfNegative val="0"/>
          <c:cat>
            <c:strRef>
              <c:f>'[2025_RCAVB_Détail par chapitre avec comparatif.xlsx]EQUILIBRE DES CHAPITRES'!$E$23:$E$25</c:f>
              <c:strCache>
                <c:ptCount val="3"/>
                <c:pt idx="0">
                  <c:v>PRODUITS DE SERVICES, DU DOMAINE &amp; VENTES DIVERSES</c:v>
                </c:pt>
                <c:pt idx="1">
                  <c:v>DOTATIONS, SUBVENTIONS ET PARTICIPATIONS</c:v>
                </c:pt>
                <c:pt idx="2">
                  <c:v>AUTRES PRODUITS DE GESTION COURANTE</c:v>
                </c:pt>
              </c:strCache>
            </c:strRef>
          </c:cat>
          <c:val>
            <c:numRef>
              <c:f>'[2025_RCAVB_Détail par chapitre avec comparatif.xlsx]EQUILIBRE DES CHAPITRES'!$G$23:$G$25</c:f>
              <c:numCache>
                <c:formatCode>#,##0.00</c:formatCode>
                <c:ptCount val="3"/>
                <c:pt idx="0">
                  <c:v>193477</c:v>
                </c:pt>
                <c:pt idx="1">
                  <c:v>362850</c:v>
                </c:pt>
                <c:pt idx="2">
                  <c:v>6801</c:v>
                </c:pt>
              </c:numCache>
            </c:numRef>
          </c:val>
          <c:extLst>
            <c:ext xmlns:c16="http://schemas.microsoft.com/office/drawing/2014/chart" uri="{C3380CC4-5D6E-409C-BE32-E72D297353CC}">
              <c16:uniqueId val="{00000001-FE01-492D-B604-13CEACA136F6}"/>
            </c:ext>
          </c:extLst>
        </c:ser>
        <c:ser>
          <c:idx val="2"/>
          <c:order val="2"/>
          <c:tx>
            <c:strRef>
              <c:f>'[2025_RCAVB_Détail par chapitre avec comparatif.xlsx]EQUILIBRE DES CHAPITRES'!$H$3</c:f>
              <c:strCache>
                <c:ptCount val="1"/>
                <c:pt idx="0">
                  <c:v>BP 2025</c:v>
                </c:pt>
              </c:strCache>
            </c:strRef>
          </c:tx>
          <c:spPr>
            <a:solidFill>
              <a:schemeClr val="accent6"/>
            </a:solidFill>
            <a:ln>
              <a:noFill/>
            </a:ln>
            <a:effectLst/>
          </c:spPr>
          <c:invertIfNegative val="0"/>
          <c:cat>
            <c:strRef>
              <c:f>'[2025_RCAVB_Détail par chapitre avec comparatif.xlsx]EQUILIBRE DES CHAPITRES'!$E$23:$E$25</c:f>
              <c:strCache>
                <c:ptCount val="3"/>
                <c:pt idx="0">
                  <c:v>PRODUITS DE SERVICES, DU DOMAINE &amp; VENTES DIVERSES</c:v>
                </c:pt>
                <c:pt idx="1">
                  <c:v>DOTATIONS, SUBVENTIONS ET PARTICIPATIONS</c:v>
                </c:pt>
                <c:pt idx="2">
                  <c:v>AUTRES PRODUITS DE GESTION COURANTE</c:v>
                </c:pt>
              </c:strCache>
            </c:strRef>
          </c:cat>
          <c:val>
            <c:numRef>
              <c:f>'[2025_RCAVB_Détail par chapitre avec comparatif.xlsx]EQUILIBRE DES CHAPITRES'!$H$23:$H$25</c:f>
              <c:numCache>
                <c:formatCode>#,##0.00</c:formatCode>
                <c:ptCount val="3"/>
                <c:pt idx="0">
                  <c:v>209540</c:v>
                </c:pt>
                <c:pt idx="1">
                  <c:v>381000</c:v>
                </c:pt>
                <c:pt idx="2">
                  <c:v>6000</c:v>
                </c:pt>
              </c:numCache>
            </c:numRef>
          </c:val>
          <c:extLst>
            <c:ext xmlns:c16="http://schemas.microsoft.com/office/drawing/2014/chart" uri="{C3380CC4-5D6E-409C-BE32-E72D297353CC}">
              <c16:uniqueId val="{00000002-FE01-492D-B604-13CEACA136F6}"/>
            </c:ext>
          </c:extLst>
        </c:ser>
        <c:dLbls>
          <c:showLegendKey val="0"/>
          <c:showVal val="0"/>
          <c:showCatName val="0"/>
          <c:showSerName val="0"/>
          <c:showPercent val="0"/>
          <c:showBubbleSize val="0"/>
        </c:dLbls>
        <c:gapWidth val="219"/>
        <c:overlap val="-27"/>
        <c:axId val="390557888"/>
        <c:axId val="284116544"/>
      </c:barChart>
      <c:catAx>
        <c:axId val="3905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116544"/>
        <c:crosses val="autoZero"/>
        <c:auto val="1"/>
        <c:lblAlgn val="ctr"/>
        <c:lblOffset val="100"/>
        <c:noMultiLvlLbl val="0"/>
      </c:catAx>
      <c:valAx>
        <c:axId val="284116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0557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CD31F61-FA93-42E0-A3E6-5374BDBFC128}" type="datetimeFigureOut">
              <a:rPr lang="fr-FR" smtClean="0"/>
              <a:t>03/12/2024</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5C9307A-3EAD-46E2-89F7-39E996A1D3CC}" type="slidenum">
              <a:rPr lang="fr-FR" smtClean="0"/>
              <a:t>‹N°›</a:t>
            </a:fld>
            <a:endParaRPr lang="fr-FR"/>
          </a:p>
        </p:txBody>
      </p:sp>
    </p:spTree>
    <p:extLst>
      <p:ext uri="{BB962C8B-B14F-4D97-AF65-F5344CB8AC3E}">
        <p14:creationId xmlns:p14="http://schemas.microsoft.com/office/powerpoint/2010/main" val="394226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5C9307A-3EAD-46E2-89F7-39E996A1D3CC}" type="slidenum">
              <a:rPr lang="fr-FR" smtClean="0"/>
              <a:t>4</a:t>
            </a:fld>
            <a:endParaRPr lang="fr-FR"/>
          </a:p>
        </p:txBody>
      </p:sp>
    </p:spTree>
    <p:extLst>
      <p:ext uri="{BB962C8B-B14F-4D97-AF65-F5344CB8AC3E}">
        <p14:creationId xmlns:p14="http://schemas.microsoft.com/office/powerpoint/2010/main" val="357986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5C9307A-3EAD-46E2-89F7-39E996A1D3CC}" type="slidenum">
              <a:rPr lang="fr-FR" smtClean="0"/>
              <a:t>7</a:t>
            </a:fld>
            <a:endParaRPr lang="fr-FR"/>
          </a:p>
        </p:txBody>
      </p:sp>
    </p:spTree>
    <p:extLst>
      <p:ext uri="{BB962C8B-B14F-4D97-AF65-F5344CB8AC3E}">
        <p14:creationId xmlns:p14="http://schemas.microsoft.com/office/powerpoint/2010/main" val="258024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5C9307A-3EAD-46E2-89F7-39E996A1D3CC}" type="slidenum">
              <a:rPr lang="fr-FR" smtClean="0"/>
              <a:t>19</a:t>
            </a:fld>
            <a:endParaRPr lang="fr-FR"/>
          </a:p>
        </p:txBody>
      </p:sp>
    </p:spTree>
    <p:extLst>
      <p:ext uri="{BB962C8B-B14F-4D97-AF65-F5344CB8AC3E}">
        <p14:creationId xmlns:p14="http://schemas.microsoft.com/office/powerpoint/2010/main" val="3536704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Fond blanc">
    <p:spTree>
      <p:nvGrpSpPr>
        <p:cNvPr id="1" name=""/>
        <p:cNvGrpSpPr/>
        <p:nvPr/>
      </p:nvGrpSpPr>
      <p:grpSpPr>
        <a:xfrm>
          <a:off x="0" y="0"/>
          <a:ext cx="0" cy="0"/>
          <a:chOff x="0" y="0"/>
          <a:chExt cx="0" cy="0"/>
        </a:xfrm>
      </p:grpSpPr>
      <p:sp>
        <p:nvSpPr>
          <p:cNvPr id="12" name="Espace réservé pour une image  14">
            <a:extLst>
              <a:ext uri="{FF2B5EF4-FFF2-40B4-BE49-F238E27FC236}">
                <a16:creationId xmlns:a16="http://schemas.microsoft.com/office/drawing/2014/main" id="{6C7C9300-A11C-40F5-A36F-1953AFB1B09D}"/>
              </a:ext>
            </a:extLst>
          </p:cNvPr>
          <p:cNvSpPr>
            <a:spLocks noGrp="1"/>
          </p:cNvSpPr>
          <p:nvPr>
            <p:ph type="pic" sz="quarter" idx="13"/>
          </p:nvPr>
        </p:nvSpPr>
        <p:spPr>
          <a:xfrm>
            <a:off x="0" y="0"/>
            <a:ext cx="5364000" cy="6858000"/>
          </a:xfrm>
          <a:pattFill prst="openDmnd">
            <a:fgClr>
              <a:schemeClr val="bg2"/>
            </a:fgClr>
            <a:bgClr>
              <a:schemeClr val="bg1"/>
            </a:bgClr>
          </a:patt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ctrTitle"/>
          </p:nvPr>
        </p:nvSpPr>
        <p:spPr>
          <a:xfrm>
            <a:off x="6780076" y="1185416"/>
            <a:ext cx="4896544" cy="2387600"/>
          </a:xfrm>
          <a:noFill/>
        </p:spPr>
        <p:txBody>
          <a:bodyPr lIns="36000" anchor="b"/>
          <a:lstStyle>
            <a:lvl1pPr algn="l">
              <a:defRPr sz="3500" b="1">
                <a:solidFill>
                  <a:schemeClr val="tx1"/>
                </a:solidFill>
              </a:defRPr>
            </a:lvl1pPr>
          </a:lstStyle>
          <a:p>
            <a:r>
              <a:rPr lang="fr-FR"/>
              <a:t>Modifiez le style du titre</a:t>
            </a:r>
            <a:endParaRPr lang="fr-FR" dirty="0"/>
          </a:p>
        </p:txBody>
      </p:sp>
      <p:sp>
        <p:nvSpPr>
          <p:cNvPr id="3" name="Sous-titre 2"/>
          <p:cNvSpPr>
            <a:spLocks noGrp="1"/>
          </p:cNvSpPr>
          <p:nvPr>
            <p:ph type="subTitle" idx="1"/>
          </p:nvPr>
        </p:nvSpPr>
        <p:spPr>
          <a:xfrm>
            <a:off x="6780076" y="4124412"/>
            <a:ext cx="4896544" cy="615553"/>
          </a:xfrm>
        </p:spPr>
        <p:txBody>
          <a:bodyPr wrap="square" lIns="36000">
            <a:sp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pic>
        <p:nvPicPr>
          <p:cNvPr id="7" name="Image 6">
            <a:extLst>
              <a:ext uri="{FF2B5EF4-FFF2-40B4-BE49-F238E27FC236}">
                <a16:creationId xmlns:a16="http://schemas.microsoft.com/office/drawing/2014/main" id="{7E9D08DD-2517-42FF-96FB-2E39F7FDB6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1061" y="5752693"/>
            <a:ext cx="1949550" cy="873170"/>
          </a:xfrm>
          <a:prstGeom prst="rect">
            <a:avLst/>
          </a:prstGeom>
        </p:spPr>
      </p:pic>
    </p:spTree>
    <p:extLst>
      <p:ext uri="{BB962C8B-B14F-4D97-AF65-F5344CB8AC3E}">
        <p14:creationId xmlns:p14="http://schemas.microsoft.com/office/powerpoint/2010/main" val="243788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2 bloc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u texte 7">
            <a:extLst>
              <a:ext uri="{FF2B5EF4-FFF2-40B4-BE49-F238E27FC236}">
                <a16:creationId xmlns:a16="http://schemas.microsoft.com/office/drawing/2014/main" id="{83CAA3D4-96F9-4EBA-ABE6-3ADF7AD58045}"/>
              </a:ext>
            </a:extLst>
          </p:cNvPr>
          <p:cNvSpPr>
            <a:spLocks noGrp="1"/>
          </p:cNvSpPr>
          <p:nvPr>
            <p:ph type="body" sz="quarter" idx="10"/>
          </p:nvPr>
        </p:nvSpPr>
        <p:spPr>
          <a:xfrm>
            <a:off x="515938" y="1449388"/>
            <a:ext cx="5219700" cy="1608133"/>
          </a:xfrm>
        </p:spPr>
        <p:txBody>
          <a:bodyPr/>
          <a:lstStyle>
            <a:lvl5pPr>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7">
            <a:extLst>
              <a:ext uri="{FF2B5EF4-FFF2-40B4-BE49-F238E27FC236}">
                <a16:creationId xmlns:a16="http://schemas.microsoft.com/office/drawing/2014/main" id="{3345204C-5AE5-4310-A782-3C44F1385AB3}"/>
              </a:ext>
            </a:extLst>
          </p:cNvPr>
          <p:cNvSpPr>
            <a:spLocks noGrp="1"/>
          </p:cNvSpPr>
          <p:nvPr>
            <p:ph type="body" sz="quarter" idx="11"/>
          </p:nvPr>
        </p:nvSpPr>
        <p:spPr>
          <a:xfrm>
            <a:off x="6456364" y="1449388"/>
            <a:ext cx="5219700" cy="1608133"/>
          </a:xfrm>
        </p:spPr>
        <p:txBody>
          <a:bodyPr/>
          <a:lstStyle>
            <a:lvl5pPr>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pied de page 2">
            <a:extLst>
              <a:ext uri="{FF2B5EF4-FFF2-40B4-BE49-F238E27FC236}">
                <a16:creationId xmlns:a16="http://schemas.microsoft.com/office/drawing/2014/main" id="{13EA0ABB-3FE9-40E5-B6DF-DB37392552C1}"/>
              </a:ext>
            </a:extLst>
          </p:cNvPr>
          <p:cNvSpPr>
            <a:spLocks noGrp="1"/>
          </p:cNvSpPr>
          <p:nvPr>
            <p:ph type="ftr" sz="quarter" idx="12"/>
          </p:nvPr>
        </p:nvSpPr>
        <p:spPr/>
        <p:txBody>
          <a:bodyPr/>
          <a:lstStyle/>
          <a:p>
            <a:r>
              <a:rPr lang="fr-FR"/>
              <a:t>Conseil municipal – 4 décembre 2024</a:t>
            </a:r>
            <a:endParaRPr lang="fr-FR" dirty="0"/>
          </a:p>
        </p:txBody>
      </p:sp>
      <p:sp>
        <p:nvSpPr>
          <p:cNvPr id="6" name="Espace réservé du numéro de diapositive 5">
            <a:extLst>
              <a:ext uri="{FF2B5EF4-FFF2-40B4-BE49-F238E27FC236}">
                <a16:creationId xmlns:a16="http://schemas.microsoft.com/office/drawing/2014/main" id="{ABA4615E-C5B3-4D92-9AA1-DE651622C14D}"/>
              </a:ext>
            </a:extLst>
          </p:cNvPr>
          <p:cNvSpPr>
            <a:spLocks noGrp="1"/>
          </p:cNvSpPr>
          <p:nvPr>
            <p:ph type="sldNum" sz="quarter" idx="4"/>
          </p:nvPr>
        </p:nvSpPr>
        <p:spPr>
          <a:xfrm>
            <a:off x="10776520" y="351308"/>
            <a:ext cx="696516" cy="365125"/>
          </a:xfrm>
          <a:prstGeom prst="rect">
            <a:avLst/>
          </a:prstGeom>
        </p:spPr>
        <p:txBody>
          <a:bodyPr vert="horz" lIns="91440" tIns="45720" rIns="91440" bIns="45720" rtlCol="0" anchor="ctr"/>
          <a:lstStyle>
            <a:lvl1pPr algn="r">
              <a:defRPr sz="1600" b="1">
                <a:solidFill>
                  <a:schemeClr val="tx1">
                    <a:tint val="75000"/>
                  </a:schemeClr>
                </a:solidFill>
              </a:defRPr>
            </a:lvl1pPr>
          </a:lstStyle>
          <a:p>
            <a:fld id="{575F2E87-1F19-49D4-B619-0824F37B2F3D}" type="slidenum">
              <a:rPr lang="fr-FR" smtClean="0"/>
              <a:pPr/>
              <a:t>‹N°›</a:t>
            </a:fld>
            <a:endParaRPr lang="fr-FR" dirty="0"/>
          </a:p>
        </p:txBody>
      </p:sp>
    </p:spTree>
    <p:extLst>
      <p:ext uri="{BB962C8B-B14F-4D97-AF65-F5344CB8AC3E}">
        <p14:creationId xmlns:p14="http://schemas.microsoft.com/office/powerpoint/2010/main" val="37334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3 visuels">
    <p:spTree>
      <p:nvGrpSpPr>
        <p:cNvPr id="1" name=""/>
        <p:cNvGrpSpPr/>
        <p:nvPr/>
      </p:nvGrpSpPr>
      <p:grpSpPr>
        <a:xfrm>
          <a:off x="0" y="0"/>
          <a:ext cx="0" cy="0"/>
          <a:chOff x="0" y="0"/>
          <a:chExt cx="0" cy="0"/>
        </a:xfrm>
      </p:grpSpPr>
      <p:sp>
        <p:nvSpPr>
          <p:cNvPr id="12" name="Espace réservé pour une image  14">
            <a:extLst>
              <a:ext uri="{FF2B5EF4-FFF2-40B4-BE49-F238E27FC236}">
                <a16:creationId xmlns:a16="http://schemas.microsoft.com/office/drawing/2014/main" id="{B83D6442-5E52-40A5-9C44-E22E1525D888}"/>
              </a:ext>
            </a:extLst>
          </p:cNvPr>
          <p:cNvSpPr>
            <a:spLocks noGrp="1"/>
          </p:cNvSpPr>
          <p:nvPr>
            <p:ph type="pic" sz="quarter" idx="17"/>
          </p:nvPr>
        </p:nvSpPr>
        <p:spPr>
          <a:xfrm>
            <a:off x="0" y="0"/>
            <a:ext cx="3276000" cy="6858000"/>
          </a:xfrm>
          <a:pattFill prst="openDmnd">
            <a:fgClr>
              <a:schemeClr val="bg2"/>
            </a:fgClr>
            <a:bgClr>
              <a:schemeClr val="bg1"/>
            </a:bgClr>
          </a:pattFill>
        </p:spPr>
        <p:txBody>
          <a:bodyPr anchor="ctr">
            <a:noAutofit/>
          </a:bodyPr>
          <a:lstStyle>
            <a:lvl1pPr algn="ctr">
              <a:defRPr sz="1200" b="0">
                <a:solidFill>
                  <a:schemeClr val="tx1"/>
                </a:solidFill>
              </a:defRPr>
            </a:lvl1pPr>
          </a:lstStyle>
          <a:p>
            <a:r>
              <a:rPr lang="fr-FR"/>
              <a:t>Cliquez sur l'icône pour ajouter une image</a:t>
            </a:r>
          </a:p>
        </p:txBody>
      </p:sp>
      <p:sp>
        <p:nvSpPr>
          <p:cNvPr id="8" name="Espace réservé du texte 7">
            <a:extLst>
              <a:ext uri="{FF2B5EF4-FFF2-40B4-BE49-F238E27FC236}">
                <a16:creationId xmlns:a16="http://schemas.microsoft.com/office/drawing/2014/main" id="{83CAA3D4-96F9-4EBA-ABE6-3ADF7AD58045}"/>
              </a:ext>
            </a:extLst>
          </p:cNvPr>
          <p:cNvSpPr>
            <a:spLocks noGrp="1"/>
          </p:cNvSpPr>
          <p:nvPr>
            <p:ph type="body" sz="quarter" idx="10"/>
          </p:nvPr>
        </p:nvSpPr>
        <p:spPr>
          <a:xfrm>
            <a:off x="4331822" y="1625315"/>
            <a:ext cx="2880000" cy="615553"/>
          </a:xfrm>
        </p:spPr>
        <p:txBody>
          <a:bodyPr/>
          <a:lstStyle>
            <a:lvl5pPr>
              <a:defRPr/>
            </a:lvl5pPr>
          </a:lstStyle>
          <a:p>
            <a:pPr lvl="0"/>
            <a:r>
              <a:rPr lang="fr-FR"/>
              <a:t>Modifier les styles du texte du masque</a:t>
            </a:r>
          </a:p>
        </p:txBody>
      </p:sp>
      <p:sp>
        <p:nvSpPr>
          <p:cNvPr id="4" name="Espace réservé du texte 7">
            <a:extLst>
              <a:ext uri="{FF2B5EF4-FFF2-40B4-BE49-F238E27FC236}">
                <a16:creationId xmlns:a16="http://schemas.microsoft.com/office/drawing/2014/main" id="{3345204C-5AE5-4310-A782-3C44F1385AB3}"/>
              </a:ext>
            </a:extLst>
          </p:cNvPr>
          <p:cNvSpPr>
            <a:spLocks noGrp="1"/>
          </p:cNvSpPr>
          <p:nvPr>
            <p:ph type="body" sz="quarter" idx="11"/>
          </p:nvPr>
        </p:nvSpPr>
        <p:spPr>
          <a:xfrm>
            <a:off x="8076220" y="1625315"/>
            <a:ext cx="2880000" cy="615553"/>
          </a:xfrm>
        </p:spPr>
        <p:txBody>
          <a:bodyPr/>
          <a:lstStyle>
            <a:lvl5pPr>
              <a:defRPr/>
            </a:lvl5pPr>
          </a:lstStyle>
          <a:p>
            <a:pPr lvl="0"/>
            <a:r>
              <a:rPr lang="fr-FR"/>
              <a:t>Modifier les styles du texte du masque</a:t>
            </a:r>
          </a:p>
        </p:txBody>
      </p:sp>
      <p:sp>
        <p:nvSpPr>
          <p:cNvPr id="3" name="Espace réservé du pied de page 2">
            <a:extLst>
              <a:ext uri="{FF2B5EF4-FFF2-40B4-BE49-F238E27FC236}">
                <a16:creationId xmlns:a16="http://schemas.microsoft.com/office/drawing/2014/main" id="{13EA0ABB-3FE9-40E5-B6DF-DB37392552C1}"/>
              </a:ext>
            </a:extLst>
          </p:cNvPr>
          <p:cNvSpPr>
            <a:spLocks noGrp="1"/>
          </p:cNvSpPr>
          <p:nvPr>
            <p:ph type="ftr" sz="quarter" idx="12"/>
          </p:nvPr>
        </p:nvSpPr>
        <p:spPr>
          <a:xfrm>
            <a:off x="3644900" y="6382060"/>
            <a:ext cx="5040000" cy="153888"/>
          </a:xfrm>
        </p:spPr>
        <p:txBody>
          <a:bodyPr/>
          <a:lstStyle/>
          <a:p>
            <a:r>
              <a:rPr lang="fr-FR"/>
              <a:t>Conseil municipal – 4 décembre 2024</a:t>
            </a:r>
            <a:endParaRPr lang="fr-FR" dirty="0"/>
          </a:p>
        </p:txBody>
      </p:sp>
      <p:sp>
        <p:nvSpPr>
          <p:cNvPr id="6" name="Espace réservé pour une image  14">
            <a:extLst>
              <a:ext uri="{FF2B5EF4-FFF2-40B4-BE49-F238E27FC236}">
                <a16:creationId xmlns:a16="http://schemas.microsoft.com/office/drawing/2014/main" id="{D4517D58-6411-4DB7-90F7-8D535758E516}"/>
              </a:ext>
            </a:extLst>
          </p:cNvPr>
          <p:cNvSpPr>
            <a:spLocks noGrp="1"/>
          </p:cNvSpPr>
          <p:nvPr>
            <p:ph type="pic" sz="quarter" idx="13"/>
          </p:nvPr>
        </p:nvSpPr>
        <p:spPr>
          <a:xfrm>
            <a:off x="4331822" y="2411044"/>
            <a:ext cx="2808312" cy="1584000"/>
          </a:xfrm>
          <a:pattFill prst="openDmnd">
            <a:fgClr>
              <a:schemeClr val="bg2"/>
            </a:fgClr>
            <a:bgClr>
              <a:schemeClr val="bg1"/>
            </a:bgClr>
          </a:patt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sp>
        <p:nvSpPr>
          <p:cNvPr id="5" name="Titre 4">
            <a:extLst>
              <a:ext uri="{FF2B5EF4-FFF2-40B4-BE49-F238E27FC236}">
                <a16:creationId xmlns:a16="http://schemas.microsoft.com/office/drawing/2014/main" id="{0471C774-CFA5-4747-AB43-DB7470D4C77C}"/>
              </a:ext>
            </a:extLst>
          </p:cNvPr>
          <p:cNvSpPr>
            <a:spLocks noGrp="1"/>
          </p:cNvSpPr>
          <p:nvPr>
            <p:ph type="title"/>
          </p:nvPr>
        </p:nvSpPr>
        <p:spPr>
          <a:xfrm>
            <a:off x="3644900" y="303039"/>
            <a:ext cx="8031163" cy="461665"/>
          </a:xfrm>
        </p:spPr>
        <p:txBody>
          <a:bodyPr/>
          <a:lstStyle/>
          <a:p>
            <a:r>
              <a:rPr lang="fr-FR"/>
              <a:t>Modifiez le style du titre</a:t>
            </a:r>
            <a:endParaRPr lang="fr-FR" dirty="0"/>
          </a:p>
        </p:txBody>
      </p:sp>
      <p:sp>
        <p:nvSpPr>
          <p:cNvPr id="9" name="Espace réservé pour une image  14">
            <a:extLst>
              <a:ext uri="{FF2B5EF4-FFF2-40B4-BE49-F238E27FC236}">
                <a16:creationId xmlns:a16="http://schemas.microsoft.com/office/drawing/2014/main" id="{CA07253A-92E0-463F-81AC-BC3278BD46A8}"/>
              </a:ext>
            </a:extLst>
          </p:cNvPr>
          <p:cNvSpPr>
            <a:spLocks noGrp="1"/>
          </p:cNvSpPr>
          <p:nvPr>
            <p:ph type="pic" sz="quarter" idx="14"/>
          </p:nvPr>
        </p:nvSpPr>
        <p:spPr>
          <a:xfrm>
            <a:off x="8076220" y="2411044"/>
            <a:ext cx="2808312" cy="1584000"/>
          </a:xfrm>
          <a:pattFill prst="openDmnd">
            <a:fgClr>
              <a:schemeClr val="bg2"/>
            </a:fgClr>
            <a:bgClr>
              <a:schemeClr val="bg1"/>
            </a:bgClr>
          </a:patt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sp>
        <p:nvSpPr>
          <p:cNvPr id="10" name="Espace réservé du texte 7">
            <a:extLst>
              <a:ext uri="{FF2B5EF4-FFF2-40B4-BE49-F238E27FC236}">
                <a16:creationId xmlns:a16="http://schemas.microsoft.com/office/drawing/2014/main" id="{735D85C1-C13B-4C97-A108-77624EB9F44E}"/>
              </a:ext>
            </a:extLst>
          </p:cNvPr>
          <p:cNvSpPr>
            <a:spLocks noGrp="1"/>
          </p:cNvSpPr>
          <p:nvPr>
            <p:ph type="body" sz="quarter" idx="15"/>
          </p:nvPr>
        </p:nvSpPr>
        <p:spPr>
          <a:xfrm>
            <a:off x="4331822" y="4149080"/>
            <a:ext cx="2880000" cy="1215717"/>
          </a:xfrm>
        </p:spPr>
        <p:txBody>
          <a:bodyPr/>
          <a:lstStyle>
            <a:lvl5pPr>
              <a:defRPr/>
            </a:lvl5pPr>
          </a:lstStyle>
          <a:p>
            <a:pPr lvl="0"/>
            <a:r>
              <a:rPr lang="fr-FR"/>
              <a:t>Modifier les styles du texte du masque</a:t>
            </a:r>
          </a:p>
          <a:p>
            <a:pPr lvl="1"/>
            <a:r>
              <a:rPr lang="fr-FR"/>
              <a:t>Deuxième niveau</a:t>
            </a:r>
          </a:p>
        </p:txBody>
      </p:sp>
      <p:sp>
        <p:nvSpPr>
          <p:cNvPr id="11" name="Espace réservé du texte 7">
            <a:extLst>
              <a:ext uri="{FF2B5EF4-FFF2-40B4-BE49-F238E27FC236}">
                <a16:creationId xmlns:a16="http://schemas.microsoft.com/office/drawing/2014/main" id="{7880F873-D56B-422D-B029-1953184C210E}"/>
              </a:ext>
            </a:extLst>
          </p:cNvPr>
          <p:cNvSpPr>
            <a:spLocks noGrp="1"/>
          </p:cNvSpPr>
          <p:nvPr>
            <p:ph type="body" sz="quarter" idx="16"/>
          </p:nvPr>
        </p:nvSpPr>
        <p:spPr>
          <a:xfrm>
            <a:off x="8076219" y="4149080"/>
            <a:ext cx="2880000" cy="1215717"/>
          </a:xfrm>
        </p:spPr>
        <p:txBody>
          <a:bodyPr/>
          <a:lstStyle>
            <a:lvl5pPr>
              <a:defRPr/>
            </a:lvl5pPr>
          </a:lstStyle>
          <a:p>
            <a:pPr lvl="0"/>
            <a:r>
              <a:rPr lang="fr-FR"/>
              <a:t>Modifier les styles du texte du masque</a:t>
            </a:r>
          </a:p>
          <a:p>
            <a:pPr lvl="1"/>
            <a:r>
              <a:rPr lang="fr-FR"/>
              <a:t>Deuxième niveau</a:t>
            </a:r>
          </a:p>
        </p:txBody>
      </p:sp>
      <p:sp>
        <p:nvSpPr>
          <p:cNvPr id="14" name="Espace réservé du texte 7">
            <a:extLst>
              <a:ext uri="{FF2B5EF4-FFF2-40B4-BE49-F238E27FC236}">
                <a16:creationId xmlns:a16="http://schemas.microsoft.com/office/drawing/2014/main" id="{3F18670E-1F33-4B27-A098-11058C475ADD}"/>
              </a:ext>
            </a:extLst>
          </p:cNvPr>
          <p:cNvSpPr>
            <a:spLocks noGrp="1"/>
          </p:cNvSpPr>
          <p:nvPr>
            <p:ph type="body" sz="quarter" idx="18" hasCustomPrompt="1"/>
          </p:nvPr>
        </p:nvSpPr>
        <p:spPr>
          <a:xfrm>
            <a:off x="367136" y="6257894"/>
            <a:ext cx="2340000" cy="195814"/>
          </a:xfrm>
          <a:solidFill>
            <a:schemeClr val="accent4"/>
          </a:solidFill>
        </p:spPr>
        <p:txBody>
          <a:bodyPr lIns="108000" tIns="36000" rIns="108000" bIns="36000"/>
          <a:lstStyle>
            <a:lvl1pPr algn="ctr">
              <a:spcBef>
                <a:spcPts val="0"/>
              </a:spcBef>
              <a:defRPr sz="800">
                <a:solidFill>
                  <a:schemeClr val="accent1"/>
                </a:solidFill>
              </a:defRPr>
            </a:lvl1pPr>
            <a:lvl2pPr>
              <a:defRPr sz="1000"/>
            </a:lvl2pPr>
            <a:lvl5pPr>
              <a:defRPr/>
            </a:lvl5pPr>
          </a:lstStyle>
          <a:p>
            <a:pPr lvl="0"/>
            <a:r>
              <a:rPr lang="fr-FR" dirty="0"/>
              <a:t>Légende</a:t>
            </a:r>
          </a:p>
        </p:txBody>
      </p:sp>
      <p:sp>
        <p:nvSpPr>
          <p:cNvPr id="13" name="Espace réservé du numéro de diapositive 5">
            <a:extLst>
              <a:ext uri="{FF2B5EF4-FFF2-40B4-BE49-F238E27FC236}">
                <a16:creationId xmlns:a16="http://schemas.microsoft.com/office/drawing/2014/main" id="{9550665E-C376-4A1A-9D9A-230C1B6B24BE}"/>
              </a:ext>
            </a:extLst>
          </p:cNvPr>
          <p:cNvSpPr>
            <a:spLocks noGrp="1"/>
          </p:cNvSpPr>
          <p:nvPr>
            <p:ph type="sldNum" sz="quarter" idx="4"/>
          </p:nvPr>
        </p:nvSpPr>
        <p:spPr>
          <a:xfrm>
            <a:off x="10776520" y="351308"/>
            <a:ext cx="696516" cy="365125"/>
          </a:xfrm>
          <a:prstGeom prst="rect">
            <a:avLst/>
          </a:prstGeom>
        </p:spPr>
        <p:txBody>
          <a:bodyPr vert="horz" lIns="91440" tIns="45720" rIns="91440" bIns="45720" rtlCol="0" anchor="ctr"/>
          <a:lstStyle>
            <a:lvl1pPr algn="r">
              <a:defRPr sz="1600" b="1">
                <a:solidFill>
                  <a:schemeClr val="tx1">
                    <a:tint val="75000"/>
                  </a:schemeClr>
                </a:solidFill>
              </a:defRPr>
            </a:lvl1pPr>
          </a:lstStyle>
          <a:p>
            <a:fld id="{575F2E87-1F19-49D4-B619-0824F37B2F3D}" type="slidenum">
              <a:rPr lang="fr-FR" smtClean="0"/>
              <a:pPr/>
              <a:t>‹N°›</a:t>
            </a:fld>
            <a:endParaRPr lang="fr-FR" dirty="0"/>
          </a:p>
        </p:txBody>
      </p:sp>
    </p:spTree>
    <p:extLst>
      <p:ext uri="{BB962C8B-B14F-4D97-AF65-F5344CB8AC3E}">
        <p14:creationId xmlns:p14="http://schemas.microsoft.com/office/powerpoint/2010/main" val="22194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0034D8A-310F-4C71-BED5-F321449F5E17}"/>
              </a:ext>
            </a:extLst>
          </p:cNvPr>
          <p:cNvSpPr>
            <a:spLocks noGrp="1"/>
          </p:cNvSpPr>
          <p:nvPr>
            <p:ph type="ftr" sz="quarter" idx="10"/>
          </p:nvPr>
        </p:nvSpPr>
        <p:spPr/>
        <p:txBody>
          <a:bodyPr/>
          <a:lstStyle/>
          <a:p>
            <a:r>
              <a:rPr lang="fr-FR"/>
              <a:t>Conseil municipal – 4 décembre 2024</a:t>
            </a:r>
            <a:endParaRPr lang="fr-FR" dirty="0"/>
          </a:p>
        </p:txBody>
      </p:sp>
      <p:sp>
        <p:nvSpPr>
          <p:cNvPr id="4" name="Espace réservé du numéro de diapositive 5">
            <a:extLst>
              <a:ext uri="{FF2B5EF4-FFF2-40B4-BE49-F238E27FC236}">
                <a16:creationId xmlns:a16="http://schemas.microsoft.com/office/drawing/2014/main" id="{BD7ED4F9-BC12-4833-BD68-3434F2CB1275}"/>
              </a:ext>
            </a:extLst>
          </p:cNvPr>
          <p:cNvSpPr>
            <a:spLocks noGrp="1"/>
          </p:cNvSpPr>
          <p:nvPr>
            <p:ph type="sldNum" sz="quarter" idx="4"/>
          </p:nvPr>
        </p:nvSpPr>
        <p:spPr>
          <a:xfrm>
            <a:off x="10776520" y="351308"/>
            <a:ext cx="696516" cy="365125"/>
          </a:xfrm>
          <a:prstGeom prst="rect">
            <a:avLst/>
          </a:prstGeom>
        </p:spPr>
        <p:txBody>
          <a:bodyPr vert="horz" lIns="91440" tIns="45720" rIns="91440" bIns="45720" rtlCol="0" anchor="ctr"/>
          <a:lstStyle>
            <a:lvl1pPr algn="r">
              <a:defRPr sz="1600" b="1">
                <a:solidFill>
                  <a:schemeClr val="tx1">
                    <a:tint val="75000"/>
                  </a:schemeClr>
                </a:solidFill>
              </a:defRPr>
            </a:lvl1pPr>
          </a:lstStyle>
          <a:p>
            <a:fld id="{575F2E87-1F19-49D4-B619-0824F37B2F3D}" type="slidenum">
              <a:rPr lang="fr-FR" smtClean="0"/>
              <a:pPr/>
              <a:t>‹N°›</a:t>
            </a:fld>
            <a:endParaRPr lang="fr-FR" dirty="0"/>
          </a:p>
        </p:txBody>
      </p:sp>
    </p:spTree>
    <p:extLst>
      <p:ext uri="{BB962C8B-B14F-4D97-AF65-F5344CB8AC3E}">
        <p14:creationId xmlns:p14="http://schemas.microsoft.com/office/powerpoint/2010/main" val="4199542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40E588-25DC-4494-B66C-2CC418968942}"/>
              </a:ext>
            </a:extLst>
          </p:cNvPr>
          <p:cNvSpPr/>
          <p:nvPr userDrawn="1"/>
        </p:nvSpPr>
        <p:spPr>
          <a:xfrm>
            <a:off x="762000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135560" y="2845966"/>
            <a:ext cx="5040000" cy="461665"/>
          </a:xfrm>
          <a:noFill/>
        </p:spPr>
        <p:txBody>
          <a:bodyPr lIns="36000" anchor="t">
            <a:spAutoFit/>
          </a:bodyPr>
          <a:lstStyle>
            <a:lvl1pPr>
              <a:defRPr sz="3000">
                <a:solidFill>
                  <a:schemeClr val="bg1"/>
                </a:solidFill>
              </a:defRPr>
            </a:lvl1pPr>
          </a:lstStyle>
          <a:p>
            <a:r>
              <a:rPr lang="fr-FR"/>
              <a:t>Modifiez le style du titre</a:t>
            </a:r>
            <a:endParaRPr lang="fr-FR" dirty="0"/>
          </a:p>
        </p:txBody>
      </p:sp>
      <p:pic>
        <p:nvPicPr>
          <p:cNvPr id="7" name="Image 6">
            <a:extLst>
              <a:ext uri="{FF2B5EF4-FFF2-40B4-BE49-F238E27FC236}">
                <a16:creationId xmlns:a16="http://schemas.microsoft.com/office/drawing/2014/main" id="{0C19B2D3-5439-4963-80A2-8A1EA01BB6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19604" y="2333181"/>
            <a:ext cx="1949550" cy="873170"/>
          </a:xfrm>
          <a:prstGeom prst="rect">
            <a:avLst/>
          </a:prstGeom>
        </p:spPr>
      </p:pic>
      <p:sp>
        <p:nvSpPr>
          <p:cNvPr id="8" name="Espace réservé du texte 7">
            <a:extLst>
              <a:ext uri="{FF2B5EF4-FFF2-40B4-BE49-F238E27FC236}">
                <a16:creationId xmlns:a16="http://schemas.microsoft.com/office/drawing/2014/main" id="{4EA6A8A5-7015-4183-B5AF-6E2FBB437009}"/>
              </a:ext>
            </a:extLst>
          </p:cNvPr>
          <p:cNvSpPr>
            <a:spLocks noGrp="1"/>
          </p:cNvSpPr>
          <p:nvPr>
            <p:ph type="body" sz="quarter" idx="10"/>
          </p:nvPr>
        </p:nvSpPr>
        <p:spPr>
          <a:xfrm>
            <a:off x="8820150" y="3473132"/>
            <a:ext cx="2855913" cy="592470"/>
          </a:xfrm>
        </p:spPr>
        <p:txBody>
          <a:bodyPr/>
          <a:lstStyle>
            <a:lvl1pPr>
              <a:spcBef>
                <a:spcPts val="0"/>
              </a:spcBef>
              <a:buFontTx/>
              <a:buNone/>
              <a:defRPr sz="1200" b="0" i="0">
                <a:solidFill>
                  <a:schemeClr val="tx1"/>
                </a:solidFill>
              </a:defRPr>
            </a:lvl1pPr>
            <a:lvl2pPr>
              <a:spcBef>
                <a:spcPts val="300"/>
              </a:spcBef>
              <a:buFontTx/>
              <a:buNone/>
              <a:defRPr sz="1200" b="1" i="0">
                <a:solidFill>
                  <a:schemeClr val="tx2"/>
                </a:solidFill>
              </a:defRPr>
            </a:lvl2pPr>
            <a:lvl3pPr marL="0" indent="0">
              <a:spcBef>
                <a:spcPts val="0"/>
              </a:spcBef>
              <a:buFontTx/>
              <a:buNone/>
              <a:defRPr sz="1200" b="0" i="0">
                <a:solidFill>
                  <a:schemeClr val="tx1"/>
                </a:solidFill>
              </a:defRPr>
            </a:lvl3pPr>
            <a:lvl4pPr>
              <a:spcBef>
                <a:spcPts val="0"/>
              </a:spcBef>
              <a:buFontTx/>
              <a:buNone/>
              <a:defRPr sz="1200" b="0" i="0">
                <a:solidFill>
                  <a:schemeClr val="tx1"/>
                </a:solidFill>
              </a:defRPr>
            </a:lvl4pPr>
            <a:lvl5pPr>
              <a:spcBef>
                <a:spcPts val="0"/>
              </a:spcBef>
              <a:buFontTx/>
              <a:buNone/>
              <a:defRPr sz="1200" b="0" i="0">
                <a:solidFill>
                  <a:schemeClr val="tx1"/>
                </a:solidFill>
              </a:defRPr>
            </a:lvl5pPr>
          </a:lstStyle>
          <a:p>
            <a:pPr lvl="0"/>
            <a:r>
              <a:rPr lang="fr-FR"/>
              <a:t>Modifier les styles du texte du masque</a:t>
            </a:r>
          </a:p>
          <a:p>
            <a:pPr lvl="1"/>
            <a:r>
              <a:rPr lang="fr-FR"/>
              <a:t>Deuxième niveau</a:t>
            </a:r>
          </a:p>
        </p:txBody>
      </p:sp>
      <p:pic>
        <p:nvPicPr>
          <p:cNvPr id="12" name="Image 11">
            <a:extLst>
              <a:ext uri="{FF2B5EF4-FFF2-40B4-BE49-F238E27FC236}">
                <a16:creationId xmlns:a16="http://schemas.microsoft.com/office/drawing/2014/main" id="{15FE3CA8-8C85-4FC2-AD68-B5B6AE51F9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2860" y="2102984"/>
            <a:ext cx="625507" cy="615982"/>
          </a:xfrm>
          <a:prstGeom prst="rect">
            <a:avLst/>
          </a:prstGeom>
        </p:spPr>
      </p:pic>
    </p:spTree>
    <p:extLst>
      <p:ext uri="{BB962C8B-B14F-4D97-AF65-F5344CB8AC3E}">
        <p14:creationId xmlns:p14="http://schemas.microsoft.com/office/powerpoint/2010/main" val="261535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ZoneTexte 3">
            <a:extLst>
              <a:ext uri="{FF2B5EF4-FFF2-40B4-BE49-F238E27FC236}">
                <a16:creationId xmlns:a16="http://schemas.microsoft.com/office/drawing/2014/main" id="{EFCEAEF4-1058-483D-950F-C6C5D366608B}"/>
              </a:ext>
            </a:extLst>
          </p:cNvPr>
          <p:cNvSpPr txBox="1"/>
          <p:nvPr userDrawn="1"/>
        </p:nvSpPr>
        <p:spPr>
          <a:xfrm>
            <a:off x="11480800" y="188685"/>
            <a:ext cx="609600" cy="369332"/>
          </a:xfrm>
          <a:prstGeom prst="rect">
            <a:avLst/>
          </a:prstGeom>
          <a:noFill/>
        </p:spPr>
        <p:txBody>
          <a:bodyPr wrap="square" rtlCol="0">
            <a:spAutoFit/>
          </a:bodyPr>
          <a:lstStyle/>
          <a:p>
            <a:fld id="{D822D822-311A-4FA1-8097-F7B784A16290}" type="slidenum">
              <a:rPr lang="fr-FR" b="1" smtClean="0">
                <a:solidFill>
                  <a:schemeClr val="bg1"/>
                </a:solidFill>
              </a:rPr>
              <a:t>‹N°›</a:t>
            </a:fld>
            <a:endParaRPr lang="fr-FR" b="1" dirty="0">
              <a:solidFill>
                <a:schemeClr val="bg1"/>
              </a:solidFill>
            </a:endParaRPr>
          </a:p>
        </p:txBody>
      </p:sp>
    </p:spTree>
    <p:extLst>
      <p:ext uri="{BB962C8B-B14F-4D97-AF65-F5344CB8AC3E}">
        <p14:creationId xmlns:p14="http://schemas.microsoft.com/office/powerpoint/2010/main" val="1528216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643295" y="2267712"/>
            <a:ext cx="6866465" cy="1900936"/>
          </a:xfrm>
        </p:spPr>
        <p:txBody>
          <a:bodyPr anchor="ctr">
            <a:normAutofit/>
          </a:bodyPr>
          <a:lstStyle>
            <a:lvl1pPr algn="ctr">
              <a:defRPr sz="3600" b="0" cap="none"/>
            </a:lvl1pPr>
          </a:lstStyle>
          <a:p>
            <a:r>
              <a:rPr lang="fr-FR" dirty="0"/>
              <a:t>Modifiez le style du titre</a:t>
            </a:r>
            <a:endParaRPr lang="en-US" dirty="0"/>
          </a:p>
        </p:txBody>
      </p:sp>
      <p:sp>
        <p:nvSpPr>
          <p:cNvPr id="3" name="ZoneTexte 2">
            <a:extLst>
              <a:ext uri="{FF2B5EF4-FFF2-40B4-BE49-F238E27FC236}">
                <a16:creationId xmlns:a16="http://schemas.microsoft.com/office/drawing/2014/main" id="{80BE59A9-0755-46B4-A813-0914F0474186}"/>
              </a:ext>
            </a:extLst>
          </p:cNvPr>
          <p:cNvSpPr txBox="1"/>
          <p:nvPr userDrawn="1"/>
        </p:nvSpPr>
        <p:spPr>
          <a:xfrm>
            <a:off x="11480800" y="188685"/>
            <a:ext cx="609600" cy="369332"/>
          </a:xfrm>
          <a:prstGeom prst="rect">
            <a:avLst/>
          </a:prstGeom>
          <a:noFill/>
        </p:spPr>
        <p:txBody>
          <a:bodyPr wrap="square" rtlCol="0">
            <a:spAutoFit/>
          </a:bodyPr>
          <a:lstStyle/>
          <a:p>
            <a:fld id="{D822D822-311A-4FA1-8097-F7B784A16290}" type="slidenum">
              <a:rPr lang="fr-FR" b="1" smtClean="0">
                <a:solidFill>
                  <a:schemeClr val="bg1"/>
                </a:solidFill>
              </a:rPr>
              <a:t>‹N°›</a:t>
            </a:fld>
            <a:endParaRPr lang="fr-FR" b="1" dirty="0">
              <a:solidFill>
                <a:schemeClr val="bg1"/>
              </a:solidFill>
            </a:endParaRPr>
          </a:p>
        </p:txBody>
      </p:sp>
    </p:spTree>
    <p:extLst>
      <p:ext uri="{BB962C8B-B14F-4D97-AF65-F5344CB8AC3E}">
        <p14:creationId xmlns:p14="http://schemas.microsoft.com/office/powerpoint/2010/main" val="2272599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395728" y="1810512"/>
            <a:ext cx="6858000" cy="1463040"/>
          </a:xfrm>
        </p:spPr>
        <p:txBody>
          <a:bodyPr anchor="ctr"/>
          <a:lstStyle>
            <a:lvl1pPr algn="ctr">
              <a:defRPr sz="4000" b="0" cap="none">
                <a:solidFill>
                  <a:schemeClr val="accent1">
                    <a:lumMod val="50000"/>
                  </a:schemeClr>
                </a:solidFill>
              </a:defRPr>
            </a:lvl1pPr>
          </a:lstStyle>
          <a:p>
            <a:r>
              <a:rPr lang="fr-FR" dirty="0"/>
              <a:t>Modifiez le style du titre</a:t>
            </a:r>
            <a:endParaRPr lang="en-US" dirty="0"/>
          </a:p>
        </p:txBody>
      </p:sp>
      <p:sp>
        <p:nvSpPr>
          <p:cNvPr id="3" name="Text Placeholder 2"/>
          <p:cNvSpPr>
            <a:spLocks noGrp="1"/>
          </p:cNvSpPr>
          <p:nvPr>
            <p:ph type="body" idx="1"/>
          </p:nvPr>
        </p:nvSpPr>
        <p:spPr>
          <a:xfrm>
            <a:off x="2395728" y="3284728"/>
            <a:ext cx="6858000" cy="1463040"/>
          </a:xfrm>
        </p:spPr>
        <p:txBody>
          <a:bodyPr anchor="ctr">
            <a:normAutofit/>
          </a:bodyPr>
          <a:lstStyle>
            <a:lvl1pPr marL="0" indent="0" algn="ctr">
              <a:buNone/>
              <a:defRPr sz="400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ZoneTexte 3">
            <a:extLst>
              <a:ext uri="{FF2B5EF4-FFF2-40B4-BE49-F238E27FC236}">
                <a16:creationId xmlns:a16="http://schemas.microsoft.com/office/drawing/2014/main" id="{61F4B605-4151-4152-B862-F46ACD308261}"/>
              </a:ext>
            </a:extLst>
          </p:cNvPr>
          <p:cNvSpPr txBox="1"/>
          <p:nvPr userDrawn="1"/>
        </p:nvSpPr>
        <p:spPr>
          <a:xfrm>
            <a:off x="11480800" y="188685"/>
            <a:ext cx="609600" cy="369332"/>
          </a:xfrm>
          <a:prstGeom prst="rect">
            <a:avLst/>
          </a:prstGeom>
          <a:noFill/>
        </p:spPr>
        <p:txBody>
          <a:bodyPr wrap="square" rtlCol="0">
            <a:spAutoFit/>
          </a:bodyPr>
          <a:lstStyle/>
          <a:p>
            <a:fld id="{D822D822-311A-4FA1-8097-F7B784A16290}" type="slidenum">
              <a:rPr lang="fr-FR" b="1" smtClean="0">
                <a:solidFill>
                  <a:schemeClr val="bg1"/>
                </a:solidFill>
              </a:rPr>
              <a:t>‹N°›</a:t>
            </a:fld>
            <a:endParaRPr lang="fr-FR" b="1" dirty="0">
              <a:solidFill>
                <a:schemeClr val="bg1"/>
              </a:solidFill>
            </a:endParaRPr>
          </a:p>
        </p:txBody>
      </p:sp>
    </p:spTree>
    <p:extLst>
      <p:ext uri="{BB962C8B-B14F-4D97-AF65-F5344CB8AC3E}">
        <p14:creationId xmlns:p14="http://schemas.microsoft.com/office/powerpoint/2010/main" val="2823715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ZoneTexte 4">
            <a:extLst>
              <a:ext uri="{FF2B5EF4-FFF2-40B4-BE49-F238E27FC236}">
                <a16:creationId xmlns:a16="http://schemas.microsoft.com/office/drawing/2014/main" id="{8F015EE4-EAB0-4074-B3CC-FD285F3AC789}"/>
              </a:ext>
            </a:extLst>
          </p:cNvPr>
          <p:cNvSpPr txBox="1"/>
          <p:nvPr userDrawn="1"/>
        </p:nvSpPr>
        <p:spPr>
          <a:xfrm>
            <a:off x="11480800" y="188685"/>
            <a:ext cx="609600" cy="369332"/>
          </a:xfrm>
          <a:prstGeom prst="rect">
            <a:avLst/>
          </a:prstGeom>
          <a:noFill/>
        </p:spPr>
        <p:txBody>
          <a:bodyPr wrap="square" rtlCol="0">
            <a:spAutoFit/>
          </a:bodyPr>
          <a:lstStyle/>
          <a:p>
            <a:fld id="{D822D822-311A-4FA1-8097-F7B784A16290}" type="slidenum">
              <a:rPr lang="fr-FR" b="1" smtClean="0">
                <a:solidFill>
                  <a:schemeClr val="bg1"/>
                </a:solidFill>
              </a:rPr>
              <a:t>‹N°›</a:t>
            </a:fld>
            <a:endParaRPr lang="fr-FR" b="1" dirty="0">
              <a:solidFill>
                <a:schemeClr val="bg1"/>
              </a:solidFill>
            </a:endParaRPr>
          </a:p>
        </p:txBody>
      </p:sp>
    </p:spTree>
    <p:extLst>
      <p:ext uri="{BB962C8B-B14F-4D97-AF65-F5344CB8AC3E}">
        <p14:creationId xmlns:p14="http://schemas.microsoft.com/office/powerpoint/2010/main" val="34131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ZoneTexte 6">
            <a:extLst>
              <a:ext uri="{FF2B5EF4-FFF2-40B4-BE49-F238E27FC236}">
                <a16:creationId xmlns:a16="http://schemas.microsoft.com/office/drawing/2014/main" id="{9EA97351-C083-4513-A1C5-B5174CF6B35A}"/>
              </a:ext>
            </a:extLst>
          </p:cNvPr>
          <p:cNvSpPr txBox="1"/>
          <p:nvPr userDrawn="1"/>
        </p:nvSpPr>
        <p:spPr>
          <a:xfrm>
            <a:off x="11480800" y="188685"/>
            <a:ext cx="609600" cy="369332"/>
          </a:xfrm>
          <a:prstGeom prst="rect">
            <a:avLst/>
          </a:prstGeom>
          <a:noFill/>
        </p:spPr>
        <p:txBody>
          <a:bodyPr wrap="square" rtlCol="0">
            <a:spAutoFit/>
          </a:bodyPr>
          <a:lstStyle/>
          <a:p>
            <a:fld id="{D822D822-311A-4FA1-8097-F7B784A16290}" type="slidenum">
              <a:rPr lang="fr-FR" b="1" smtClean="0">
                <a:solidFill>
                  <a:schemeClr val="bg1"/>
                </a:solidFill>
              </a:rPr>
              <a:t>‹N°›</a:t>
            </a:fld>
            <a:endParaRPr lang="fr-FR" b="1" dirty="0">
              <a:solidFill>
                <a:schemeClr val="bg1"/>
              </a:solidFill>
            </a:endParaRPr>
          </a:p>
        </p:txBody>
      </p:sp>
    </p:spTree>
    <p:extLst>
      <p:ext uri="{BB962C8B-B14F-4D97-AF65-F5344CB8AC3E}">
        <p14:creationId xmlns:p14="http://schemas.microsoft.com/office/powerpoint/2010/main" val="3860021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810512" y="2953936"/>
            <a:ext cx="7282382" cy="822536"/>
          </a:xfrm>
        </p:spPr>
        <p:txBody>
          <a:bodyPr anchor="ctr">
            <a:noAutofit/>
          </a:bodyPr>
          <a:lstStyle>
            <a:lvl1pPr algn="r">
              <a:defRPr sz="5400">
                <a:solidFill>
                  <a:schemeClr val="accent1">
                    <a:lumMod val="50000"/>
                  </a:schemeClr>
                </a:solidFill>
              </a:defRPr>
            </a:lvl1pPr>
          </a:lstStyle>
          <a:p>
            <a:r>
              <a:rPr lang="fr-FR" dirty="0"/>
              <a:t>Modifiez le style du titre</a:t>
            </a:r>
            <a:endParaRPr lang="en-US" dirty="0"/>
          </a:p>
        </p:txBody>
      </p:sp>
      <p:sp>
        <p:nvSpPr>
          <p:cNvPr id="3" name="Subtitle 2"/>
          <p:cNvSpPr>
            <a:spLocks noGrp="1"/>
          </p:cNvSpPr>
          <p:nvPr>
            <p:ph type="subTitle" idx="1"/>
          </p:nvPr>
        </p:nvSpPr>
        <p:spPr>
          <a:xfrm>
            <a:off x="1810512" y="3776473"/>
            <a:ext cx="7282382" cy="493776"/>
          </a:xfrm>
        </p:spPr>
        <p:txBody>
          <a:bodyPr anchor="ct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18" name="Rectangle : coins arrondis 17">
            <a:extLst>
              <a:ext uri="{FF2B5EF4-FFF2-40B4-BE49-F238E27FC236}">
                <a16:creationId xmlns:a16="http://schemas.microsoft.com/office/drawing/2014/main" id="{B8240542-BE45-4176-AA4F-FC4372307425}"/>
              </a:ext>
            </a:extLst>
          </p:cNvPr>
          <p:cNvSpPr/>
          <p:nvPr userDrawn="1"/>
        </p:nvSpPr>
        <p:spPr>
          <a:xfrm>
            <a:off x="10868330" y="5564124"/>
            <a:ext cx="1097280" cy="15041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4" name="Image 3">
            <a:extLst>
              <a:ext uri="{FF2B5EF4-FFF2-40B4-BE49-F238E27FC236}">
                <a16:creationId xmlns:a16="http://schemas.microsoft.com/office/drawing/2014/main" id="{395FCDB9-10C8-4D5C-911A-63E1DF99D71F}"/>
              </a:ext>
            </a:extLst>
          </p:cNvPr>
          <p:cNvPicPr>
            <a:picLocks noChangeAspect="1"/>
          </p:cNvPicPr>
          <p:nvPr userDrawn="1"/>
        </p:nvPicPr>
        <p:blipFill>
          <a:blip r:embed="rId2"/>
          <a:stretch>
            <a:fillRect/>
          </a:stretch>
        </p:blipFill>
        <p:spPr>
          <a:xfrm>
            <a:off x="10883538" y="5699758"/>
            <a:ext cx="1042506" cy="1249788"/>
          </a:xfrm>
          <a:prstGeom prst="rect">
            <a:avLst/>
          </a:prstGeom>
        </p:spPr>
      </p:pic>
    </p:spTree>
    <p:extLst>
      <p:ext uri="{BB962C8B-B14F-4D97-AF65-F5344CB8AC3E}">
        <p14:creationId xmlns:p14="http://schemas.microsoft.com/office/powerpoint/2010/main" val="248241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uverture Fond bleu">
    <p:bg>
      <p:bgPr>
        <a:solidFill>
          <a:schemeClr val="accent2"/>
        </a:solidFill>
        <a:effectLst/>
      </p:bgPr>
    </p:bg>
    <p:spTree>
      <p:nvGrpSpPr>
        <p:cNvPr id="1" name=""/>
        <p:cNvGrpSpPr/>
        <p:nvPr/>
      </p:nvGrpSpPr>
      <p:grpSpPr>
        <a:xfrm>
          <a:off x="0" y="0"/>
          <a:ext cx="0" cy="0"/>
          <a:chOff x="0" y="0"/>
          <a:chExt cx="0" cy="0"/>
        </a:xfrm>
      </p:grpSpPr>
      <p:sp>
        <p:nvSpPr>
          <p:cNvPr id="12" name="Espace réservé pour une image  14">
            <a:extLst>
              <a:ext uri="{FF2B5EF4-FFF2-40B4-BE49-F238E27FC236}">
                <a16:creationId xmlns:a16="http://schemas.microsoft.com/office/drawing/2014/main" id="{6C7C9300-A11C-40F5-A36F-1953AFB1B09D}"/>
              </a:ext>
            </a:extLst>
          </p:cNvPr>
          <p:cNvSpPr>
            <a:spLocks noGrp="1"/>
          </p:cNvSpPr>
          <p:nvPr>
            <p:ph type="pic" sz="quarter" idx="13"/>
          </p:nvPr>
        </p:nvSpPr>
        <p:spPr>
          <a:xfrm>
            <a:off x="0" y="0"/>
            <a:ext cx="5364000" cy="6858000"/>
          </a:xfrm>
          <a:pattFill prst="openDmnd">
            <a:fgClr>
              <a:schemeClr val="bg2"/>
            </a:fgClr>
            <a:bgClr>
              <a:schemeClr val="bg1"/>
            </a:bgClr>
          </a:patt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ctrTitle"/>
          </p:nvPr>
        </p:nvSpPr>
        <p:spPr>
          <a:xfrm>
            <a:off x="6780076" y="1185416"/>
            <a:ext cx="4896544" cy="2387600"/>
          </a:xfrm>
          <a:noFill/>
        </p:spPr>
        <p:txBody>
          <a:bodyPr lIns="36000" anchor="b"/>
          <a:lstStyle>
            <a:lvl1pPr algn="l">
              <a:defRPr sz="3500" b="1">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6780076" y="4124412"/>
            <a:ext cx="4896544" cy="615553"/>
          </a:xfrm>
        </p:spPr>
        <p:txBody>
          <a:bodyPr wrap="square" lIns="36000">
            <a:sp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pic>
        <p:nvPicPr>
          <p:cNvPr id="7" name="Image 6">
            <a:extLst>
              <a:ext uri="{FF2B5EF4-FFF2-40B4-BE49-F238E27FC236}">
                <a16:creationId xmlns:a16="http://schemas.microsoft.com/office/drawing/2014/main" id="{7E9D08DD-2517-42FF-96FB-2E39F7FDB6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991197" y="5752693"/>
            <a:ext cx="1889278" cy="873170"/>
          </a:xfrm>
          <a:prstGeom prst="rect">
            <a:avLst/>
          </a:prstGeom>
        </p:spPr>
      </p:pic>
    </p:spTree>
    <p:extLst>
      <p:ext uri="{BB962C8B-B14F-4D97-AF65-F5344CB8AC3E}">
        <p14:creationId xmlns:p14="http://schemas.microsoft.com/office/powerpoint/2010/main" val="214688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uverture Fond jaune">
    <p:bg>
      <p:bgPr>
        <a:solidFill>
          <a:schemeClr val="accent4"/>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780076" y="1185416"/>
            <a:ext cx="4896544" cy="2387600"/>
          </a:xfrm>
          <a:noFill/>
        </p:spPr>
        <p:txBody>
          <a:bodyPr lIns="36000" anchor="b"/>
          <a:lstStyle>
            <a:lvl1pPr algn="l">
              <a:defRPr sz="3500" b="1">
                <a:solidFill>
                  <a:schemeClr val="accent1"/>
                </a:solidFill>
              </a:defRPr>
            </a:lvl1pPr>
          </a:lstStyle>
          <a:p>
            <a:r>
              <a:rPr lang="fr-FR"/>
              <a:t>Modifiez le style du titre</a:t>
            </a:r>
            <a:endParaRPr lang="fr-FR" dirty="0"/>
          </a:p>
        </p:txBody>
      </p:sp>
      <p:sp>
        <p:nvSpPr>
          <p:cNvPr id="3" name="Sous-titre 2"/>
          <p:cNvSpPr>
            <a:spLocks noGrp="1"/>
          </p:cNvSpPr>
          <p:nvPr>
            <p:ph type="subTitle" idx="1"/>
          </p:nvPr>
        </p:nvSpPr>
        <p:spPr>
          <a:xfrm>
            <a:off x="6780076" y="4124412"/>
            <a:ext cx="4896544" cy="615553"/>
          </a:xfrm>
        </p:spPr>
        <p:txBody>
          <a:bodyPr wrap="square" lIns="36000">
            <a:spAutoFit/>
          </a:bodyPr>
          <a:lstStyle>
            <a:lvl1pPr marL="0" indent="0" algn="l">
              <a:spcBef>
                <a:spcPts val="0"/>
              </a:spcBef>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pic>
        <p:nvPicPr>
          <p:cNvPr id="7" name="Image 6">
            <a:extLst>
              <a:ext uri="{FF2B5EF4-FFF2-40B4-BE49-F238E27FC236}">
                <a16:creationId xmlns:a16="http://schemas.microsoft.com/office/drawing/2014/main" id="{7E9D08DD-2517-42FF-96FB-2E39F7FDB6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991197" y="5769098"/>
            <a:ext cx="1889278" cy="840360"/>
          </a:xfrm>
          <a:prstGeom prst="rect">
            <a:avLst/>
          </a:prstGeom>
        </p:spPr>
      </p:pic>
      <p:pic>
        <p:nvPicPr>
          <p:cNvPr id="5" name="Image 4">
            <a:extLst>
              <a:ext uri="{FF2B5EF4-FFF2-40B4-BE49-F238E27FC236}">
                <a16:creationId xmlns:a16="http://schemas.microsoft.com/office/drawing/2014/main" id="{9FD090FE-B67F-4D87-A5F6-175DDFEAFB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213475" cy="6858000"/>
          </a:xfrm>
          <a:prstGeom prst="rect">
            <a:avLst/>
          </a:prstGeom>
        </p:spPr>
      </p:pic>
    </p:spTree>
    <p:extLst>
      <p:ext uri="{BB962C8B-B14F-4D97-AF65-F5344CB8AC3E}">
        <p14:creationId xmlns:p14="http://schemas.microsoft.com/office/powerpoint/2010/main" val="135939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us-partie Fond bleu">
    <p:bg>
      <p:bgPr>
        <a:solidFill>
          <a:schemeClr val="accent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38856-7AA7-4D5B-9D1B-1B1420C23847}"/>
              </a:ext>
            </a:extLst>
          </p:cNvPr>
          <p:cNvSpPr/>
          <p:nvPr userDrawn="1"/>
        </p:nvSpPr>
        <p:spPr>
          <a:xfrm>
            <a:off x="0" y="5490000"/>
            <a:ext cx="12192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4">
            <a:extLst>
              <a:ext uri="{FF2B5EF4-FFF2-40B4-BE49-F238E27FC236}">
                <a16:creationId xmlns:a16="http://schemas.microsoft.com/office/drawing/2014/main" id="{01F8985A-EE5A-4D42-880C-C82D50C9C65E}"/>
              </a:ext>
            </a:extLst>
          </p:cNvPr>
          <p:cNvSpPr>
            <a:spLocks noGrp="1"/>
          </p:cNvSpPr>
          <p:nvPr>
            <p:ph type="pic" sz="quarter" idx="13"/>
          </p:nvPr>
        </p:nvSpPr>
        <p:spPr>
          <a:xfrm>
            <a:off x="0" y="0"/>
            <a:ext cx="3276000" cy="6858000"/>
          </a:xfrm>
          <a:pattFill prst="openDmnd">
            <a:fgClr>
              <a:schemeClr val="bg2"/>
            </a:fgClr>
            <a:bgClr>
              <a:schemeClr val="bg1"/>
            </a:bgClr>
          </a:patt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a:xfrm>
            <a:off x="4691844" y="2528900"/>
            <a:ext cx="6192688" cy="1231106"/>
          </a:xfrm>
          <a:noFill/>
        </p:spPr>
        <p:txBody>
          <a:bodyPr lIns="36000" anchor="t">
            <a:noAutofit/>
          </a:bodyPr>
          <a:lstStyle>
            <a:lvl1pPr>
              <a:defRPr sz="4000" b="1">
                <a:solidFill>
                  <a:schemeClr val="bg1"/>
                </a:solidFill>
                <a:latin typeface="+mn-lt"/>
              </a:defRPr>
            </a:lvl1pPr>
          </a:lstStyle>
          <a:p>
            <a:r>
              <a:rPr lang="fr-FR"/>
              <a:t>Modifiez le style du titre</a:t>
            </a:r>
            <a:endParaRPr lang="fr-FR" dirty="0"/>
          </a:p>
        </p:txBody>
      </p:sp>
      <p:sp>
        <p:nvSpPr>
          <p:cNvPr id="5" name="Espace réservé du pied de page 4">
            <a:extLst>
              <a:ext uri="{FF2B5EF4-FFF2-40B4-BE49-F238E27FC236}">
                <a16:creationId xmlns:a16="http://schemas.microsoft.com/office/drawing/2014/main" id="{A9B5B24B-2805-43B7-94F9-D40713C377CE}"/>
              </a:ext>
            </a:extLst>
          </p:cNvPr>
          <p:cNvSpPr>
            <a:spLocks noGrp="1"/>
          </p:cNvSpPr>
          <p:nvPr>
            <p:ph type="ftr" sz="quarter" idx="14"/>
          </p:nvPr>
        </p:nvSpPr>
        <p:spPr>
          <a:xfrm>
            <a:off x="3709392" y="6057292"/>
            <a:ext cx="5040000" cy="230832"/>
          </a:xfrm>
        </p:spPr>
        <p:txBody>
          <a:bodyPr/>
          <a:lstStyle>
            <a:lvl1pPr algn="l">
              <a:defRPr sz="1500">
                <a:solidFill>
                  <a:schemeClr val="accent1"/>
                </a:solidFill>
              </a:defRPr>
            </a:lvl1pPr>
          </a:lstStyle>
          <a:p>
            <a:r>
              <a:rPr lang="fr-FR"/>
              <a:t>Conseil municipal – 4 décembre 2024</a:t>
            </a:r>
            <a:endParaRPr lang="fr-FR" dirty="0"/>
          </a:p>
        </p:txBody>
      </p:sp>
      <p:pic>
        <p:nvPicPr>
          <p:cNvPr id="10" name="Image 9">
            <a:extLst>
              <a:ext uri="{FF2B5EF4-FFF2-40B4-BE49-F238E27FC236}">
                <a16:creationId xmlns:a16="http://schemas.microsoft.com/office/drawing/2014/main" id="{681429D5-EB89-4375-A12D-1DCD7D38EE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1061" y="5752693"/>
            <a:ext cx="1949550" cy="873170"/>
          </a:xfrm>
          <a:prstGeom prst="rect">
            <a:avLst/>
          </a:prstGeom>
        </p:spPr>
      </p:pic>
      <p:sp>
        <p:nvSpPr>
          <p:cNvPr id="14" name="Sous-titre 2">
            <a:extLst>
              <a:ext uri="{FF2B5EF4-FFF2-40B4-BE49-F238E27FC236}">
                <a16:creationId xmlns:a16="http://schemas.microsoft.com/office/drawing/2014/main" id="{5952BA3A-D263-4A63-8349-5EDBB9BCC6D3}"/>
              </a:ext>
            </a:extLst>
          </p:cNvPr>
          <p:cNvSpPr>
            <a:spLocks noGrp="1"/>
          </p:cNvSpPr>
          <p:nvPr>
            <p:ph type="subTitle" idx="1" hasCustomPrompt="1"/>
          </p:nvPr>
        </p:nvSpPr>
        <p:spPr>
          <a:xfrm>
            <a:off x="4561510" y="1031528"/>
            <a:ext cx="994430" cy="1362862"/>
          </a:xfrm>
        </p:spPr>
        <p:txBody>
          <a:bodyPr wrap="none" lIns="0" rIns="0">
            <a:noAutofit/>
          </a:bodyPr>
          <a:lstStyle>
            <a:lvl1pPr marL="0" indent="0" algn="r">
              <a:lnSpc>
                <a:spcPct val="80000"/>
              </a:lnSpc>
              <a:spcBef>
                <a:spcPts val="0"/>
              </a:spcBef>
              <a:buNone/>
              <a:defRPr sz="1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0</a:t>
            </a:r>
          </a:p>
        </p:txBody>
      </p:sp>
      <p:cxnSp>
        <p:nvCxnSpPr>
          <p:cNvPr id="15" name="Connecteur droit 9">
            <a:extLst>
              <a:ext uri="{FF2B5EF4-FFF2-40B4-BE49-F238E27FC236}">
                <a16:creationId xmlns:a16="http://schemas.microsoft.com/office/drawing/2014/main" id="{1ABBAB23-602C-4DAD-A554-5C7DCA31E473}"/>
              </a:ext>
            </a:extLst>
          </p:cNvPr>
          <p:cNvCxnSpPr/>
          <p:nvPr userDrawn="1"/>
        </p:nvCxnSpPr>
        <p:spPr>
          <a:xfrm>
            <a:off x="5807968" y="2096852"/>
            <a:ext cx="2376000" cy="0"/>
          </a:xfrm>
          <a:prstGeom prst="straightConnector1">
            <a:avLst/>
          </a:prstGeom>
          <a:noFill/>
          <a:ln w="177800" cap="flat">
            <a:solidFill>
              <a:schemeClr val="accent4"/>
            </a:solidFill>
            <a:prstDash val="solid"/>
            <a:miter/>
          </a:ln>
        </p:spPr>
      </p:cxnSp>
    </p:spTree>
    <p:extLst>
      <p:ext uri="{BB962C8B-B14F-4D97-AF65-F5344CB8AC3E}">
        <p14:creationId xmlns:p14="http://schemas.microsoft.com/office/powerpoint/2010/main" val="293501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ous-partie Fond blanc">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38856-7AA7-4D5B-9D1B-1B1420C23847}"/>
              </a:ext>
            </a:extLst>
          </p:cNvPr>
          <p:cNvSpPr/>
          <p:nvPr userDrawn="1"/>
        </p:nvSpPr>
        <p:spPr>
          <a:xfrm>
            <a:off x="0" y="5490000"/>
            <a:ext cx="12192000" cy="13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14">
            <a:extLst>
              <a:ext uri="{FF2B5EF4-FFF2-40B4-BE49-F238E27FC236}">
                <a16:creationId xmlns:a16="http://schemas.microsoft.com/office/drawing/2014/main" id="{01F8985A-EE5A-4D42-880C-C82D50C9C65E}"/>
              </a:ext>
            </a:extLst>
          </p:cNvPr>
          <p:cNvSpPr>
            <a:spLocks noGrp="1"/>
          </p:cNvSpPr>
          <p:nvPr>
            <p:ph type="pic" sz="quarter" idx="13"/>
          </p:nvPr>
        </p:nvSpPr>
        <p:spPr>
          <a:xfrm>
            <a:off x="0" y="0"/>
            <a:ext cx="3276000" cy="6858000"/>
          </a:xfrm>
          <a:pattFill prst="openDmnd">
            <a:fgClr>
              <a:schemeClr val="bg2"/>
            </a:fgClr>
            <a:bgClr>
              <a:schemeClr val="bg1"/>
            </a:bgClr>
          </a:patt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a:xfrm>
            <a:off x="4691844" y="2528900"/>
            <a:ext cx="6192688" cy="1231106"/>
          </a:xfrm>
          <a:noFill/>
        </p:spPr>
        <p:txBody>
          <a:bodyPr lIns="36000" anchor="t">
            <a:noAutofit/>
          </a:bodyPr>
          <a:lstStyle>
            <a:lvl1pPr>
              <a:defRPr sz="4000" b="1">
                <a:solidFill>
                  <a:schemeClr val="tx2"/>
                </a:solidFill>
                <a:latin typeface="+mn-lt"/>
              </a:defRPr>
            </a:lvl1pPr>
          </a:lstStyle>
          <a:p>
            <a:r>
              <a:rPr lang="fr-FR"/>
              <a:t>Modifiez le style du titre</a:t>
            </a:r>
            <a:endParaRPr lang="fr-FR" dirty="0"/>
          </a:p>
        </p:txBody>
      </p:sp>
      <p:sp>
        <p:nvSpPr>
          <p:cNvPr id="5" name="Espace réservé du pied de page 4">
            <a:extLst>
              <a:ext uri="{FF2B5EF4-FFF2-40B4-BE49-F238E27FC236}">
                <a16:creationId xmlns:a16="http://schemas.microsoft.com/office/drawing/2014/main" id="{A9B5B24B-2805-43B7-94F9-D40713C377CE}"/>
              </a:ext>
            </a:extLst>
          </p:cNvPr>
          <p:cNvSpPr>
            <a:spLocks noGrp="1"/>
          </p:cNvSpPr>
          <p:nvPr>
            <p:ph type="ftr" sz="quarter" idx="14"/>
          </p:nvPr>
        </p:nvSpPr>
        <p:spPr>
          <a:xfrm>
            <a:off x="3709392" y="6057292"/>
            <a:ext cx="5040000" cy="230832"/>
          </a:xfrm>
        </p:spPr>
        <p:txBody>
          <a:bodyPr/>
          <a:lstStyle>
            <a:lvl1pPr algn="l">
              <a:defRPr sz="1500">
                <a:solidFill>
                  <a:schemeClr val="bg1"/>
                </a:solidFill>
              </a:defRPr>
            </a:lvl1pPr>
          </a:lstStyle>
          <a:p>
            <a:r>
              <a:rPr lang="fr-FR"/>
              <a:t>Conseil municipal – 4 décembre 2024</a:t>
            </a:r>
            <a:endParaRPr lang="fr-FR" dirty="0"/>
          </a:p>
        </p:txBody>
      </p:sp>
      <p:sp>
        <p:nvSpPr>
          <p:cNvPr id="14" name="Sous-titre 2">
            <a:extLst>
              <a:ext uri="{FF2B5EF4-FFF2-40B4-BE49-F238E27FC236}">
                <a16:creationId xmlns:a16="http://schemas.microsoft.com/office/drawing/2014/main" id="{5952BA3A-D263-4A63-8349-5EDBB9BCC6D3}"/>
              </a:ext>
            </a:extLst>
          </p:cNvPr>
          <p:cNvSpPr>
            <a:spLocks noGrp="1"/>
          </p:cNvSpPr>
          <p:nvPr>
            <p:ph type="subTitle" idx="1" hasCustomPrompt="1"/>
          </p:nvPr>
        </p:nvSpPr>
        <p:spPr>
          <a:xfrm>
            <a:off x="4561510" y="1031528"/>
            <a:ext cx="994430" cy="1362862"/>
          </a:xfrm>
        </p:spPr>
        <p:txBody>
          <a:bodyPr wrap="none" lIns="0" rIns="0">
            <a:noAutofit/>
          </a:bodyPr>
          <a:lstStyle>
            <a:lvl1pPr marL="0" indent="0" algn="r">
              <a:lnSpc>
                <a:spcPct val="80000"/>
              </a:lnSpc>
              <a:spcBef>
                <a:spcPts val="0"/>
              </a:spcBef>
              <a:buNone/>
              <a:defRPr sz="12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0</a:t>
            </a:r>
          </a:p>
        </p:txBody>
      </p:sp>
      <p:cxnSp>
        <p:nvCxnSpPr>
          <p:cNvPr id="15" name="Connecteur droit 9">
            <a:extLst>
              <a:ext uri="{FF2B5EF4-FFF2-40B4-BE49-F238E27FC236}">
                <a16:creationId xmlns:a16="http://schemas.microsoft.com/office/drawing/2014/main" id="{1ABBAB23-602C-4DAD-A554-5C7DCA31E473}"/>
              </a:ext>
            </a:extLst>
          </p:cNvPr>
          <p:cNvCxnSpPr/>
          <p:nvPr userDrawn="1"/>
        </p:nvCxnSpPr>
        <p:spPr>
          <a:xfrm>
            <a:off x="5807968" y="2096852"/>
            <a:ext cx="2376000" cy="0"/>
          </a:xfrm>
          <a:prstGeom prst="straightConnector1">
            <a:avLst/>
          </a:prstGeom>
          <a:noFill/>
          <a:ln w="177800" cap="flat">
            <a:solidFill>
              <a:schemeClr val="accent4"/>
            </a:solidFill>
            <a:prstDash val="solid"/>
            <a:miter/>
          </a:ln>
        </p:spPr>
      </p:cxnSp>
      <p:pic>
        <p:nvPicPr>
          <p:cNvPr id="11" name="Image 10">
            <a:extLst>
              <a:ext uri="{FF2B5EF4-FFF2-40B4-BE49-F238E27FC236}">
                <a16:creationId xmlns:a16="http://schemas.microsoft.com/office/drawing/2014/main" id="{0B186D6F-3EC1-43A6-AE0F-69877F5E86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991197" y="5752693"/>
            <a:ext cx="1889278" cy="873170"/>
          </a:xfrm>
          <a:prstGeom prst="rect">
            <a:avLst/>
          </a:prstGeom>
        </p:spPr>
      </p:pic>
    </p:spTree>
    <p:extLst>
      <p:ext uri="{BB962C8B-B14F-4D97-AF65-F5344CB8AC3E}">
        <p14:creationId xmlns:p14="http://schemas.microsoft.com/office/powerpoint/2010/main" val="109918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ous-parti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38856-7AA7-4D5B-9D1B-1B1420C23847}"/>
              </a:ext>
            </a:extLst>
          </p:cNvPr>
          <p:cNvSpPr/>
          <p:nvPr userDrawn="1"/>
        </p:nvSpPr>
        <p:spPr>
          <a:xfrm>
            <a:off x="0" y="5490000"/>
            <a:ext cx="12192000" cy="13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179676" y="2528900"/>
            <a:ext cx="6192688" cy="1231106"/>
          </a:xfrm>
          <a:noFill/>
        </p:spPr>
        <p:txBody>
          <a:bodyPr lIns="36000" anchor="t">
            <a:noAutofit/>
          </a:bodyPr>
          <a:lstStyle>
            <a:lvl1pPr>
              <a:defRPr sz="4000" b="1">
                <a:solidFill>
                  <a:schemeClr val="tx2"/>
                </a:solidFill>
                <a:latin typeface="+mn-lt"/>
              </a:defRPr>
            </a:lvl1pPr>
          </a:lstStyle>
          <a:p>
            <a:r>
              <a:rPr lang="fr-FR"/>
              <a:t>Modifiez le style du titre</a:t>
            </a:r>
            <a:endParaRPr lang="fr-FR" dirty="0"/>
          </a:p>
        </p:txBody>
      </p:sp>
      <p:sp>
        <p:nvSpPr>
          <p:cNvPr id="5" name="Espace réservé du pied de page 4">
            <a:extLst>
              <a:ext uri="{FF2B5EF4-FFF2-40B4-BE49-F238E27FC236}">
                <a16:creationId xmlns:a16="http://schemas.microsoft.com/office/drawing/2014/main" id="{A9B5B24B-2805-43B7-94F9-D40713C377CE}"/>
              </a:ext>
            </a:extLst>
          </p:cNvPr>
          <p:cNvSpPr>
            <a:spLocks noGrp="1"/>
          </p:cNvSpPr>
          <p:nvPr>
            <p:ph type="ftr" sz="quarter" idx="14"/>
          </p:nvPr>
        </p:nvSpPr>
        <p:spPr>
          <a:xfrm>
            <a:off x="515380" y="6057292"/>
            <a:ext cx="5040000" cy="230832"/>
          </a:xfrm>
        </p:spPr>
        <p:txBody>
          <a:bodyPr/>
          <a:lstStyle>
            <a:lvl1pPr algn="l">
              <a:defRPr sz="1500">
                <a:solidFill>
                  <a:schemeClr val="bg1"/>
                </a:solidFill>
              </a:defRPr>
            </a:lvl1pPr>
          </a:lstStyle>
          <a:p>
            <a:r>
              <a:rPr lang="fr-FR"/>
              <a:t>Conseil municipal – 4 décembre 2024</a:t>
            </a:r>
            <a:endParaRPr lang="fr-FR" dirty="0"/>
          </a:p>
        </p:txBody>
      </p:sp>
      <p:sp>
        <p:nvSpPr>
          <p:cNvPr id="14" name="Sous-titre 2">
            <a:extLst>
              <a:ext uri="{FF2B5EF4-FFF2-40B4-BE49-F238E27FC236}">
                <a16:creationId xmlns:a16="http://schemas.microsoft.com/office/drawing/2014/main" id="{5952BA3A-D263-4A63-8349-5EDBB9BCC6D3}"/>
              </a:ext>
            </a:extLst>
          </p:cNvPr>
          <p:cNvSpPr>
            <a:spLocks noGrp="1"/>
          </p:cNvSpPr>
          <p:nvPr>
            <p:ph type="subTitle" idx="1" hasCustomPrompt="1"/>
          </p:nvPr>
        </p:nvSpPr>
        <p:spPr>
          <a:xfrm>
            <a:off x="3049342" y="1031528"/>
            <a:ext cx="994430" cy="1362862"/>
          </a:xfrm>
        </p:spPr>
        <p:txBody>
          <a:bodyPr wrap="none" lIns="0" rIns="0">
            <a:noAutofit/>
          </a:bodyPr>
          <a:lstStyle>
            <a:lvl1pPr marL="0" indent="0" algn="r">
              <a:lnSpc>
                <a:spcPct val="80000"/>
              </a:lnSpc>
              <a:spcBef>
                <a:spcPts val="0"/>
              </a:spcBef>
              <a:buNone/>
              <a:defRPr sz="125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0</a:t>
            </a:r>
          </a:p>
        </p:txBody>
      </p:sp>
      <p:cxnSp>
        <p:nvCxnSpPr>
          <p:cNvPr id="15" name="Connecteur droit 9">
            <a:extLst>
              <a:ext uri="{FF2B5EF4-FFF2-40B4-BE49-F238E27FC236}">
                <a16:creationId xmlns:a16="http://schemas.microsoft.com/office/drawing/2014/main" id="{1ABBAB23-602C-4DAD-A554-5C7DCA31E473}"/>
              </a:ext>
            </a:extLst>
          </p:cNvPr>
          <p:cNvCxnSpPr/>
          <p:nvPr userDrawn="1"/>
        </p:nvCxnSpPr>
        <p:spPr>
          <a:xfrm>
            <a:off x="4295800" y="2096852"/>
            <a:ext cx="2376000" cy="0"/>
          </a:xfrm>
          <a:prstGeom prst="straightConnector1">
            <a:avLst/>
          </a:prstGeom>
          <a:noFill/>
          <a:ln w="177800" cap="flat">
            <a:solidFill>
              <a:schemeClr val="accent4"/>
            </a:solidFill>
            <a:prstDash val="solid"/>
            <a:miter/>
          </a:ln>
        </p:spPr>
      </p:cxnSp>
      <p:pic>
        <p:nvPicPr>
          <p:cNvPr id="11" name="Image 10">
            <a:extLst>
              <a:ext uri="{FF2B5EF4-FFF2-40B4-BE49-F238E27FC236}">
                <a16:creationId xmlns:a16="http://schemas.microsoft.com/office/drawing/2014/main" id="{0B186D6F-3EC1-43A6-AE0F-69877F5E86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991197" y="5752693"/>
            <a:ext cx="1889278" cy="873170"/>
          </a:xfrm>
          <a:prstGeom prst="rect">
            <a:avLst/>
          </a:prstGeom>
        </p:spPr>
      </p:pic>
      <p:pic>
        <p:nvPicPr>
          <p:cNvPr id="12" name="Image 11">
            <a:extLst>
              <a:ext uri="{FF2B5EF4-FFF2-40B4-BE49-F238E27FC236}">
                <a16:creationId xmlns:a16="http://schemas.microsoft.com/office/drawing/2014/main" id="{D1121001-651E-4DC6-8680-F90224F9C7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7873" y="5038131"/>
            <a:ext cx="898571" cy="847769"/>
          </a:xfrm>
          <a:prstGeom prst="rect">
            <a:avLst/>
          </a:prstGeom>
        </p:spPr>
      </p:pic>
    </p:spTree>
    <p:extLst>
      <p:ext uri="{BB962C8B-B14F-4D97-AF65-F5344CB8AC3E}">
        <p14:creationId xmlns:p14="http://schemas.microsoft.com/office/powerpoint/2010/main" val="142462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e + 2 visuel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2EA8-3F6F-470C-BB2A-38B38E9BF9BB}"/>
              </a:ext>
            </a:extLst>
          </p:cNvPr>
          <p:cNvSpPr/>
          <p:nvPr userDrawn="1"/>
        </p:nvSpPr>
        <p:spPr>
          <a:xfrm>
            <a:off x="0" y="0"/>
            <a:ext cx="1219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a:extLst>
              <a:ext uri="{FF2B5EF4-FFF2-40B4-BE49-F238E27FC236}">
                <a16:creationId xmlns:a16="http://schemas.microsoft.com/office/drawing/2014/main" id="{83CAA3D4-96F9-4EBA-ABE6-3ADF7AD58045}"/>
              </a:ext>
            </a:extLst>
          </p:cNvPr>
          <p:cNvSpPr>
            <a:spLocks noGrp="1"/>
          </p:cNvSpPr>
          <p:nvPr>
            <p:ph type="body" sz="quarter" idx="10"/>
          </p:nvPr>
        </p:nvSpPr>
        <p:spPr>
          <a:xfrm>
            <a:off x="515936" y="1629408"/>
            <a:ext cx="11052672" cy="4607904"/>
          </a:xfrm>
        </p:spPr>
        <p:txBody>
          <a:bodyPr/>
          <a:lstStyle>
            <a:lvl5pPr>
              <a:defRPr/>
            </a:lvl5pPr>
          </a:lstStyle>
          <a:p>
            <a:pPr lvl="0"/>
            <a:r>
              <a:rPr lang="fr-FR"/>
              <a:t>Modifier les styles du texte du masque</a:t>
            </a:r>
          </a:p>
        </p:txBody>
      </p:sp>
      <p:sp>
        <p:nvSpPr>
          <p:cNvPr id="3" name="Espace réservé du pied de page 2">
            <a:extLst>
              <a:ext uri="{FF2B5EF4-FFF2-40B4-BE49-F238E27FC236}">
                <a16:creationId xmlns:a16="http://schemas.microsoft.com/office/drawing/2014/main" id="{13EA0ABB-3FE9-40E5-B6DF-DB37392552C1}"/>
              </a:ext>
            </a:extLst>
          </p:cNvPr>
          <p:cNvSpPr>
            <a:spLocks noGrp="1"/>
          </p:cNvSpPr>
          <p:nvPr>
            <p:ph type="ftr" sz="quarter" idx="12"/>
          </p:nvPr>
        </p:nvSpPr>
        <p:spPr/>
        <p:txBody>
          <a:bodyPr/>
          <a:lstStyle/>
          <a:p>
            <a:r>
              <a:rPr lang="fr-FR"/>
              <a:t>Conseil municipal – 4 décembre 2024</a:t>
            </a:r>
            <a:endParaRPr lang="fr-FR" dirty="0"/>
          </a:p>
        </p:txBody>
      </p:sp>
      <p:sp>
        <p:nvSpPr>
          <p:cNvPr id="5" name="Titre 4">
            <a:extLst>
              <a:ext uri="{FF2B5EF4-FFF2-40B4-BE49-F238E27FC236}">
                <a16:creationId xmlns:a16="http://schemas.microsoft.com/office/drawing/2014/main" id="{0471C774-CFA5-4747-AB43-DB7470D4C77C}"/>
              </a:ext>
            </a:extLst>
          </p:cNvPr>
          <p:cNvSpPr>
            <a:spLocks noGrp="1"/>
          </p:cNvSpPr>
          <p:nvPr>
            <p:ph type="title"/>
          </p:nvPr>
        </p:nvSpPr>
        <p:spPr/>
        <p:txBody>
          <a:bodyPr/>
          <a:lstStyle/>
          <a:p>
            <a:r>
              <a:rPr lang="fr-FR"/>
              <a:t>Modifiez le style du titre</a:t>
            </a:r>
            <a:endParaRPr lang="fr-FR" dirty="0"/>
          </a:p>
        </p:txBody>
      </p:sp>
      <p:sp>
        <p:nvSpPr>
          <p:cNvPr id="7" name="Espace réservé du numéro de diapositive 5">
            <a:extLst>
              <a:ext uri="{FF2B5EF4-FFF2-40B4-BE49-F238E27FC236}">
                <a16:creationId xmlns:a16="http://schemas.microsoft.com/office/drawing/2014/main" id="{C08A53DA-9DB0-479E-9C16-AF21BE75C8E8}"/>
              </a:ext>
            </a:extLst>
          </p:cNvPr>
          <p:cNvSpPr>
            <a:spLocks noGrp="1"/>
          </p:cNvSpPr>
          <p:nvPr>
            <p:ph type="sldNum" sz="quarter" idx="4"/>
          </p:nvPr>
        </p:nvSpPr>
        <p:spPr>
          <a:xfrm>
            <a:off x="10776520" y="351308"/>
            <a:ext cx="696516" cy="365125"/>
          </a:xfrm>
          <a:prstGeom prst="rect">
            <a:avLst/>
          </a:prstGeom>
        </p:spPr>
        <p:txBody>
          <a:bodyPr vert="horz" lIns="91440" tIns="45720" rIns="91440" bIns="45720" rtlCol="0" anchor="ctr"/>
          <a:lstStyle>
            <a:lvl1pPr algn="r">
              <a:defRPr sz="1600" b="1">
                <a:solidFill>
                  <a:schemeClr val="tx1">
                    <a:tint val="75000"/>
                  </a:schemeClr>
                </a:solidFill>
              </a:defRPr>
            </a:lvl1pPr>
          </a:lstStyle>
          <a:p>
            <a:fld id="{575F2E87-1F19-49D4-B619-0824F37B2F3D}" type="slidenum">
              <a:rPr lang="fr-FR" smtClean="0"/>
              <a:pPr/>
              <a:t>‹N°›</a:t>
            </a:fld>
            <a:endParaRPr lang="fr-FR" dirty="0"/>
          </a:p>
        </p:txBody>
      </p:sp>
    </p:spTree>
    <p:extLst>
      <p:ext uri="{BB962C8B-B14F-4D97-AF65-F5344CB8AC3E}">
        <p14:creationId xmlns:p14="http://schemas.microsoft.com/office/powerpoint/2010/main" val="325957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DE3D18-EE4E-450E-A8FD-36F393F8D615}"/>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5995F7B-FF38-42DC-B6F2-DC895B3D1538}"/>
              </a:ext>
            </a:extLst>
          </p:cNvPr>
          <p:cNvSpPr>
            <a:spLocks noGrp="1"/>
          </p:cNvSpPr>
          <p:nvPr>
            <p:ph type="ftr" sz="quarter" idx="10"/>
          </p:nvPr>
        </p:nvSpPr>
        <p:spPr/>
        <p:txBody>
          <a:bodyPr/>
          <a:lstStyle/>
          <a:p>
            <a:r>
              <a:rPr lang="fr-FR"/>
              <a:t>Conseil municipal – 4 décembre 2024</a:t>
            </a:r>
            <a:endParaRPr lang="fr-FR" dirty="0"/>
          </a:p>
        </p:txBody>
      </p:sp>
      <p:sp>
        <p:nvSpPr>
          <p:cNvPr id="4" name="Espace réservé du texte 7">
            <a:extLst>
              <a:ext uri="{FF2B5EF4-FFF2-40B4-BE49-F238E27FC236}">
                <a16:creationId xmlns:a16="http://schemas.microsoft.com/office/drawing/2014/main" id="{FD191933-890D-44B3-B9AF-E0B9DAE4DB95}"/>
              </a:ext>
            </a:extLst>
          </p:cNvPr>
          <p:cNvSpPr>
            <a:spLocks noGrp="1"/>
          </p:cNvSpPr>
          <p:nvPr>
            <p:ph type="body" sz="quarter" idx="11"/>
          </p:nvPr>
        </p:nvSpPr>
        <p:spPr>
          <a:xfrm>
            <a:off x="515937" y="1629408"/>
            <a:ext cx="11160126" cy="4535896"/>
          </a:xfrm>
        </p:spPr>
        <p:txBody>
          <a:bodyPr/>
          <a:lstStyle>
            <a:lvl5pPr>
              <a:defRPr/>
            </a:lvl5pPr>
          </a:lstStyle>
          <a:p>
            <a:pPr lvl="0"/>
            <a:r>
              <a:rPr lang="fr-FR"/>
              <a:t>Modifier les styles du texte du masque</a:t>
            </a:r>
          </a:p>
        </p:txBody>
      </p:sp>
      <p:sp>
        <p:nvSpPr>
          <p:cNvPr id="5" name="Espace réservé du numéro de diapositive 5">
            <a:extLst>
              <a:ext uri="{FF2B5EF4-FFF2-40B4-BE49-F238E27FC236}">
                <a16:creationId xmlns:a16="http://schemas.microsoft.com/office/drawing/2014/main" id="{F775A433-A3C0-4D0E-BBF7-689F305BC21C}"/>
              </a:ext>
            </a:extLst>
          </p:cNvPr>
          <p:cNvSpPr>
            <a:spLocks noGrp="1"/>
          </p:cNvSpPr>
          <p:nvPr>
            <p:ph type="sldNum" sz="quarter" idx="4"/>
          </p:nvPr>
        </p:nvSpPr>
        <p:spPr>
          <a:xfrm>
            <a:off x="10776520" y="351308"/>
            <a:ext cx="696516" cy="365125"/>
          </a:xfrm>
          <a:prstGeom prst="rect">
            <a:avLst/>
          </a:prstGeom>
        </p:spPr>
        <p:txBody>
          <a:bodyPr vert="horz" lIns="91440" tIns="45720" rIns="91440" bIns="45720" rtlCol="0" anchor="ctr"/>
          <a:lstStyle>
            <a:lvl1pPr algn="r">
              <a:defRPr sz="1600" b="1">
                <a:solidFill>
                  <a:schemeClr val="tx1">
                    <a:tint val="75000"/>
                  </a:schemeClr>
                </a:solidFill>
              </a:defRPr>
            </a:lvl1pPr>
          </a:lstStyle>
          <a:p>
            <a:fld id="{575F2E87-1F19-49D4-B619-0824F37B2F3D}" type="slidenum">
              <a:rPr lang="fr-FR" smtClean="0"/>
              <a:pPr/>
              <a:t>‹N°›</a:t>
            </a:fld>
            <a:endParaRPr lang="fr-FR" dirty="0"/>
          </a:p>
        </p:txBody>
      </p:sp>
    </p:spTree>
    <p:extLst>
      <p:ext uri="{BB962C8B-B14F-4D97-AF65-F5344CB8AC3E}">
        <p14:creationId xmlns:p14="http://schemas.microsoft.com/office/powerpoint/2010/main" val="299204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2 visuel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32EA8-3F6F-470C-BB2A-38B38E9BF9BB}"/>
              </a:ext>
            </a:extLst>
          </p:cNvPr>
          <p:cNvSpPr/>
          <p:nvPr userDrawn="1"/>
        </p:nvSpPr>
        <p:spPr>
          <a:xfrm>
            <a:off x="0" y="0"/>
            <a:ext cx="1219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a:extLst>
              <a:ext uri="{FF2B5EF4-FFF2-40B4-BE49-F238E27FC236}">
                <a16:creationId xmlns:a16="http://schemas.microsoft.com/office/drawing/2014/main" id="{83CAA3D4-96F9-4EBA-ABE6-3ADF7AD58045}"/>
              </a:ext>
            </a:extLst>
          </p:cNvPr>
          <p:cNvSpPr>
            <a:spLocks noGrp="1"/>
          </p:cNvSpPr>
          <p:nvPr>
            <p:ph type="body" sz="quarter" idx="10"/>
          </p:nvPr>
        </p:nvSpPr>
        <p:spPr>
          <a:xfrm>
            <a:off x="1919936" y="1629408"/>
            <a:ext cx="3600000" cy="615553"/>
          </a:xfrm>
        </p:spPr>
        <p:txBody>
          <a:bodyPr/>
          <a:lstStyle>
            <a:lvl5pPr>
              <a:defRPr/>
            </a:lvl5pPr>
          </a:lstStyle>
          <a:p>
            <a:pPr lvl="0"/>
            <a:r>
              <a:rPr lang="fr-FR"/>
              <a:t>Modifier les styles du texte du masque</a:t>
            </a:r>
          </a:p>
        </p:txBody>
      </p:sp>
      <p:sp>
        <p:nvSpPr>
          <p:cNvPr id="4" name="Espace réservé du texte 7">
            <a:extLst>
              <a:ext uri="{FF2B5EF4-FFF2-40B4-BE49-F238E27FC236}">
                <a16:creationId xmlns:a16="http://schemas.microsoft.com/office/drawing/2014/main" id="{3345204C-5AE5-4310-A782-3C44F1385AB3}"/>
              </a:ext>
            </a:extLst>
          </p:cNvPr>
          <p:cNvSpPr>
            <a:spLocks noGrp="1"/>
          </p:cNvSpPr>
          <p:nvPr>
            <p:ph type="body" sz="quarter" idx="11"/>
          </p:nvPr>
        </p:nvSpPr>
        <p:spPr>
          <a:xfrm>
            <a:off x="6642721" y="1629408"/>
            <a:ext cx="3600000" cy="615553"/>
          </a:xfrm>
        </p:spPr>
        <p:txBody>
          <a:bodyPr/>
          <a:lstStyle>
            <a:lvl5pPr>
              <a:defRPr/>
            </a:lvl5pPr>
          </a:lstStyle>
          <a:p>
            <a:pPr lvl="0"/>
            <a:r>
              <a:rPr lang="fr-FR"/>
              <a:t>Modifier les styles du texte du masque</a:t>
            </a:r>
          </a:p>
        </p:txBody>
      </p:sp>
      <p:sp>
        <p:nvSpPr>
          <p:cNvPr id="3" name="Espace réservé du pied de page 2">
            <a:extLst>
              <a:ext uri="{FF2B5EF4-FFF2-40B4-BE49-F238E27FC236}">
                <a16:creationId xmlns:a16="http://schemas.microsoft.com/office/drawing/2014/main" id="{13EA0ABB-3FE9-40E5-B6DF-DB37392552C1}"/>
              </a:ext>
            </a:extLst>
          </p:cNvPr>
          <p:cNvSpPr>
            <a:spLocks noGrp="1"/>
          </p:cNvSpPr>
          <p:nvPr>
            <p:ph type="ftr" sz="quarter" idx="12"/>
          </p:nvPr>
        </p:nvSpPr>
        <p:spPr/>
        <p:txBody>
          <a:bodyPr/>
          <a:lstStyle/>
          <a:p>
            <a:r>
              <a:rPr lang="fr-FR"/>
              <a:t>Conseil municipal – 4 décembre 2024</a:t>
            </a:r>
            <a:endParaRPr lang="fr-FR" dirty="0"/>
          </a:p>
        </p:txBody>
      </p:sp>
      <p:sp>
        <p:nvSpPr>
          <p:cNvPr id="6" name="Espace réservé pour une image  14">
            <a:extLst>
              <a:ext uri="{FF2B5EF4-FFF2-40B4-BE49-F238E27FC236}">
                <a16:creationId xmlns:a16="http://schemas.microsoft.com/office/drawing/2014/main" id="{D4517D58-6411-4DB7-90F7-8D535758E516}"/>
              </a:ext>
            </a:extLst>
          </p:cNvPr>
          <p:cNvSpPr>
            <a:spLocks noGrp="1"/>
          </p:cNvSpPr>
          <p:nvPr>
            <p:ph type="pic" sz="quarter" idx="13"/>
          </p:nvPr>
        </p:nvSpPr>
        <p:spPr>
          <a:xfrm>
            <a:off x="1919936" y="2384884"/>
            <a:ext cx="3600000" cy="1584000"/>
          </a:xfrm>
          <a:pattFill prst="openDmnd">
            <a:fgClr>
              <a:schemeClr val="bg2"/>
            </a:fgClr>
            <a:bgClr>
              <a:schemeClr val="bg1"/>
            </a:bgClr>
          </a:patt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sp>
        <p:nvSpPr>
          <p:cNvPr id="5" name="Titre 4">
            <a:extLst>
              <a:ext uri="{FF2B5EF4-FFF2-40B4-BE49-F238E27FC236}">
                <a16:creationId xmlns:a16="http://schemas.microsoft.com/office/drawing/2014/main" id="{0471C774-CFA5-4747-AB43-DB7470D4C77C}"/>
              </a:ext>
            </a:extLst>
          </p:cNvPr>
          <p:cNvSpPr>
            <a:spLocks noGrp="1"/>
          </p:cNvSpPr>
          <p:nvPr>
            <p:ph type="title"/>
          </p:nvPr>
        </p:nvSpPr>
        <p:spPr/>
        <p:txBody>
          <a:bodyPr/>
          <a:lstStyle/>
          <a:p>
            <a:r>
              <a:rPr lang="fr-FR"/>
              <a:t>Modifiez le style du titre</a:t>
            </a:r>
            <a:endParaRPr lang="fr-FR" dirty="0"/>
          </a:p>
        </p:txBody>
      </p:sp>
      <p:sp>
        <p:nvSpPr>
          <p:cNvPr id="9" name="Espace réservé pour une image  14">
            <a:extLst>
              <a:ext uri="{FF2B5EF4-FFF2-40B4-BE49-F238E27FC236}">
                <a16:creationId xmlns:a16="http://schemas.microsoft.com/office/drawing/2014/main" id="{CA07253A-92E0-463F-81AC-BC3278BD46A8}"/>
              </a:ext>
            </a:extLst>
          </p:cNvPr>
          <p:cNvSpPr>
            <a:spLocks noGrp="1"/>
          </p:cNvSpPr>
          <p:nvPr>
            <p:ph type="pic" sz="quarter" idx="14"/>
          </p:nvPr>
        </p:nvSpPr>
        <p:spPr>
          <a:xfrm>
            <a:off x="6642703" y="2384884"/>
            <a:ext cx="3600000" cy="1584000"/>
          </a:xfrm>
          <a:pattFill prst="openDmnd">
            <a:fgClr>
              <a:schemeClr val="bg2"/>
            </a:fgClr>
            <a:bgClr>
              <a:schemeClr val="bg1"/>
            </a:bgClr>
          </a:patt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sp>
        <p:nvSpPr>
          <p:cNvPr id="10" name="Espace réservé du texte 7">
            <a:extLst>
              <a:ext uri="{FF2B5EF4-FFF2-40B4-BE49-F238E27FC236}">
                <a16:creationId xmlns:a16="http://schemas.microsoft.com/office/drawing/2014/main" id="{735D85C1-C13B-4C97-A108-77624EB9F44E}"/>
              </a:ext>
            </a:extLst>
          </p:cNvPr>
          <p:cNvSpPr>
            <a:spLocks noGrp="1"/>
          </p:cNvSpPr>
          <p:nvPr>
            <p:ph type="body" sz="quarter" idx="15"/>
          </p:nvPr>
        </p:nvSpPr>
        <p:spPr>
          <a:xfrm>
            <a:off x="1913275" y="4124947"/>
            <a:ext cx="3600000" cy="907941"/>
          </a:xfrm>
        </p:spPr>
        <p:txBody>
          <a:bodyPr/>
          <a:lstStyle>
            <a:lvl5pPr>
              <a:defRPr/>
            </a:lvl5pPr>
          </a:lstStyle>
          <a:p>
            <a:pPr lvl="0"/>
            <a:r>
              <a:rPr lang="fr-FR"/>
              <a:t>Modifier les styles du texte du masque</a:t>
            </a:r>
          </a:p>
          <a:p>
            <a:pPr lvl="1"/>
            <a:r>
              <a:rPr lang="fr-FR"/>
              <a:t>Deuxième niveau</a:t>
            </a:r>
          </a:p>
        </p:txBody>
      </p:sp>
      <p:sp>
        <p:nvSpPr>
          <p:cNvPr id="11" name="Espace réservé du texte 7">
            <a:extLst>
              <a:ext uri="{FF2B5EF4-FFF2-40B4-BE49-F238E27FC236}">
                <a16:creationId xmlns:a16="http://schemas.microsoft.com/office/drawing/2014/main" id="{7880F873-D56B-422D-B029-1953184C210E}"/>
              </a:ext>
            </a:extLst>
          </p:cNvPr>
          <p:cNvSpPr>
            <a:spLocks noGrp="1"/>
          </p:cNvSpPr>
          <p:nvPr>
            <p:ph type="body" sz="quarter" idx="16"/>
          </p:nvPr>
        </p:nvSpPr>
        <p:spPr>
          <a:xfrm>
            <a:off x="6636060" y="4124947"/>
            <a:ext cx="3600000" cy="907941"/>
          </a:xfrm>
        </p:spPr>
        <p:txBody>
          <a:bodyPr/>
          <a:lstStyle>
            <a:lvl5pPr>
              <a:defRPr/>
            </a:lvl5pPr>
          </a:lstStyle>
          <a:p>
            <a:pPr lvl="0"/>
            <a:r>
              <a:rPr lang="fr-FR"/>
              <a:t>Modifier les styles du texte du masque</a:t>
            </a:r>
          </a:p>
          <a:p>
            <a:pPr lvl="1"/>
            <a:r>
              <a:rPr lang="fr-FR"/>
              <a:t>Deuxième niveau</a:t>
            </a:r>
          </a:p>
        </p:txBody>
      </p:sp>
      <p:sp>
        <p:nvSpPr>
          <p:cNvPr id="12" name="Espace réservé du numéro de diapositive 5">
            <a:extLst>
              <a:ext uri="{FF2B5EF4-FFF2-40B4-BE49-F238E27FC236}">
                <a16:creationId xmlns:a16="http://schemas.microsoft.com/office/drawing/2014/main" id="{C4690927-792F-45AD-AF44-D07634F05CA4}"/>
              </a:ext>
            </a:extLst>
          </p:cNvPr>
          <p:cNvSpPr>
            <a:spLocks noGrp="1"/>
          </p:cNvSpPr>
          <p:nvPr>
            <p:ph type="sldNum" sz="quarter" idx="4"/>
          </p:nvPr>
        </p:nvSpPr>
        <p:spPr>
          <a:xfrm>
            <a:off x="10776520" y="351308"/>
            <a:ext cx="696516" cy="365125"/>
          </a:xfrm>
          <a:prstGeom prst="rect">
            <a:avLst/>
          </a:prstGeom>
        </p:spPr>
        <p:txBody>
          <a:bodyPr vert="horz" lIns="91440" tIns="45720" rIns="91440" bIns="45720" rtlCol="0" anchor="ctr"/>
          <a:lstStyle>
            <a:lvl1pPr algn="r">
              <a:defRPr sz="1600" b="1">
                <a:solidFill>
                  <a:schemeClr val="tx1">
                    <a:tint val="75000"/>
                  </a:schemeClr>
                </a:solidFill>
              </a:defRPr>
            </a:lvl1pPr>
          </a:lstStyle>
          <a:p>
            <a:fld id="{575F2E87-1F19-49D4-B619-0824F37B2F3D}" type="slidenum">
              <a:rPr lang="fr-FR" smtClean="0"/>
              <a:pPr/>
              <a:t>‹N°›</a:t>
            </a:fld>
            <a:endParaRPr lang="fr-FR" dirty="0"/>
          </a:p>
        </p:txBody>
      </p:sp>
    </p:spTree>
    <p:extLst>
      <p:ext uri="{BB962C8B-B14F-4D97-AF65-F5344CB8AC3E}">
        <p14:creationId xmlns:p14="http://schemas.microsoft.com/office/powerpoint/2010/main" val="38599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15936" y="303039"/>
            <a:ext cx="11160127" cy="461665"/>
          </a:xfrm>
          <a:prstGeom prst="rect">
            <a:avLst/>
          </a:prstGeom>
          <a:noFill/>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515937" y="1449388"/>
            <a:ext cx="5220023" cy="1377300"/>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B5A90619-C661-42CB-AB88-E616417C2C5A}"/>
              </a:ext>
            </a:extLst>
          </p:cNvPr>
          <p:cNvSpPr>
            <a:spLocks noGrp="1"/>
          </p:cNvSpPr>
          <p:nvPr>
            <p:ph type="ftr" sz="quarter" idx="3"/>
          </p:nvPr>
        </p:nvSpPr>
        <p:spPr>
          <a:xfrm>
            <a:off x="839976" y="6382060"/>
            <a:ext cx="5040000" cy="153888"/>
          </a:xfrm>
          <a:prstGeom prst="rect">
            <a:avLst/>
          </a:prstGeom>
        </p:spPr>
        <p:txBody>
          <a:bodyPr vert="horz" lIns="36000" tIns="0" rIns="36000" bIns="0" rtlCol="0" anchor="ctr">
            <a:spAutoFit/>
          </a:bodyPr>
          <a:lstStyle>
            <a:lvl1pPr algn="l">
              <a:defRPr sz="1000">
                <a:solidFill>
                  <a:schemeClr val="tx2"/>
                </a:solidFill>
              </a:defRPr>
            </a:lvl1pPr>
          </a:lstStyle>
          <a:p>
            <a:r>
              <a:rPr lang="fr-FR"/>
              <a:t>Conseil municipal – 4 décembre 2024</a:t>
            </a:r>
            <a:endParaRPr lang="fr-FR" dirty="0"/>
          </a:p>
        </p:txBody>
      </p:sp>
      <p:pic>
        <p:nvPicPr>
          <p:cNvPr id="9" name="Image 8">
            <a:extLst>
              <a:ext uri="{FF2B5EF4-FFF2-40B4-BE49-F238E27FC236}">
                <a16:creationId xmlns:a16="http://schemas.microsoft.com/office/drawing/2014/main" id="{73ADA970-32F7-4131-8E6B-14A8F6C89BB4}"/>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90500" y="6239917"/>
            <a:ext cx="450873" cy="438173"/>
          </a:xfrm>
          <a:prstGeom prst="rect">
            <a:avLst/>
          </a:prstGeom>
        </p:spPr>
      </p:pic>
    </p:spTree>
    <p:extLst>
      <p:ext uri="{BB962C8B-B14F-4D97-AF65-F5344CB8AC3E}">
        <p14:creationId xmlns:p14="http://schemas.microsoft.com/office/powerpoint/2010/main" val="15950639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4" r:id="rId4"/>
    <p:sldLayoutId id="2147483660" r:id="rId5"/>
    <p:sldLayoutId id="2147483661" r:id="rId6"/>
    <p:sldLayoutId id="2147483664" r:id="rId7"/>
    <p:sldLayoutId id="2147483663" r:id="rId8"/>
    <p:sldLayoutId id="2147483662" r:id="rId9"/>
    <p:sldLayoutId id="2147483650" r:id="rId10"/>
    <p:sldLayoutId id="2147483657" r:id="rId11"/>
    <p:sldLayoutId id="2147483652" r:id="rId12"/>
    <p:sldLayoutId id="2147483655" r:id="rId13"/>
    <p:sldLayoutId id="2147483665" r:id="rId14"/>
    <p:sldLayoutId id="2147483666" r:id="rId15"/>
    <p:sldLayoutId id="2147483667" r:id="rId16"/>
    <p:sldLayoutId id="2147483668" r:id="rId17"/>
    <p:sldLayoutId id="2147483669" r:id="rId18"/>
    <p:sldLayoutId id="2147483670" r:id="rId19"/>
  </p:sldLayoutIdLst>
  <p:hf hdr="0" dt="0"/>
  <p:txStyles>
    <p:titleStyle>
      <a:lvl1pPr marL="0" algn="l" defTabSz="914400" rtl="0" eaLnBrk="1" latinLnBrk="0" hangingPunct="1">
        <a:lnSpc>
          <a:spcPct val="100000"/>
        </a:lnSpc>
        <a:spcBef>
          <a:spcPts val="0"/>
        </a:spcBef>
        <a:buFontTx/>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FontTx/>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2pPr>
      <a:lvl3pPr marL="144000" indent="-144000" algn="l" defTabSz="914400" rtl="0" eaLnBrk="1" latinLnBrk="0" hangingPunct="1">
        <a:lnSpc>
          <a:spcPct val="100000"/>
        </a:lnSpc>
        <a:spcBef>
          <a:spcPts val="600"/>
        </a:spcBef>
        <a:buClr>
          <a:schemeClr val="tx2"/>
        </a:buClr>
        <a:buFont typeface="Symbol" panose="05050102010706020507" pitchFamily="18" charset="2"/>
        <a:buChar char="·"/>
        <a:defRPr sz="1400" kern="1200">
          <a:solidFill>
            <a:schemeClr val="tx1"/>
          </a:solidFill>
          <a:latin typeface="+mn-lt"/>
          <a:ea typeface="+mn-ea"/>
          <a:cs typeface="+mn-cs"/>
        </a:defRPr>
      </a:lvl3pPr>
      <a:lvl4pPr marL="144000" indent="0" algn="l" defTabSz="914400" rtl="0" eaLnBrk="1" latinLnBrk="0" hangingPunct="1">
        <a:lnSpc>
          <a:spcPct val="100000"/>
        </a:lnSpc>
        <a:spcBef>
          <a:spcPts val="300"/>
        </a:spcBef>
        <a:buFontTx/>
        <a:buNone/>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25" userDrawn="1">
          <p15:clr>
            <a:srgbClr val="F26B43"/>
          </p15:clr>
        </p15:guide>
        <p15:guide id="2" orient="horz" pos="3748" userDrawn="1">
          <p15:clr>
            <a:srgbClr val="F26B43"/>
          </p15:clr>
        </p15:guide>
        <p15:guide id="3" pos="7355" userDrawn="1">
          <p15:clr>
            <a:srgbClr val="F26B43"/>
          </p15:clr>
        </p15:guide>
        <p15:guide id="4"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860A2E88-D72B-4DC3-A1B5-E409E06C8BDB}"/>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156" r="52848"/>
          <a:stretch/>
        </p:blipFill>
        <p:spPr>
          <a:xfrm>
            <a:off x="0" y="0"/>
            <a:ext cx="5364000" cy="6858000"/>
          </a:xfrm>
        </p:spPr>
      </p:pic>
      <p:cxnSp>
        <p:nvCxnSpPr>
          <p:cNvPr id="8" name="Connecteur droit 9">
            <a:extLst>
              <a:ext uri="{FF2B5EF4-FFF2-40B4-BE49-F238E27FC236}">
                <a16:creationId xmlns:a16="http://schemas.microsoft.com/office/drawing/2014/main" id="{2E487D25-D6A1-410D-AD74-F37758EA6DDB}"/>
              </a:ext>
            </a:extLst>
          </p:cNvPr>
          <p:cNvCxnSpPr/>
          <p:nvPr/>
        </p:nvCxnSpPr>
        <p:spPr>
          <a:xfrm>
            <a:off x="6843713" y="3945756"/>
            <a:ext cx="1800000" cy="0"/>
          </a:xfrm>
          <a:prstGeom prst="straightConnector1">
            <a:avLst/>
          </a:prstGeom>
          <a:noFill/>
          <a:ln w="101600" cap="flat">
            <a:solidFill>
              <a:schemeClr val="accent2"/>
            </a:solidFill>
            <a:prstDash val="solid"/>
            <a:miter/>
          </a:ln>
        </p:spPr>
      </p:cxnSp>
      <p:pic>
        <p:nvPicPr>
          <p:cNvPr id="9" name="Image 8">
            <a:extLst>
              <a:ext uri="{FF2B5EF4-FFF2-40B4-BE49-F238E27FC236}">
                <a16:creationId xmlns:a16="http://schemas.microsoft.com/office/drawing/2014/main" id="{64D19D2B-B84F-45A7-B95F-AAE9038365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644" t="58799"/>
          <a:stretch/>
        </p:blipFill>
        <p:spPr>
          <a:xfrm>
            <a:off x="2442733" y="4032448"/>
            <a:ext cx="2920041" cy="2825552"/>
          </a:xfrm>
          <a:prstGeom prst="rect">
            <a:avLst/>
          </a:prstGeom>
        </p:spPr>
      </p:pic>
      <p:sp>
        <p:nvSpPr>
          <p:cNvPr id="12" name="Titre 11">
            <a:extLst>
              <a:ext uri="{FF2B5EF4-FFF2-40B4-BE49-F238E27FC236}">
                <a16:creationId xmlns:a16="http://schemas.microsoft.com/office/drawing/2014/main" id="{B1478368-68B4-04C7-F34F-20994E939959}"/>
              </a:ext>
            </a:extLst>
          </p:cNvPr>
          <p:cNvSpPr>
            <a:spLocks noGrp="1"/>
          </p:cNvSpPr>
          <p:nvPr>
            <p:ph type="ctrTitle"/>
          </p:nvPr>
        </p:nvSpPr>
        <p:spPr>
          <a:xfrm>
            <a:off x="6780076" y="3034407"/>
            <a:ext cx="4896544" cy="538609"/>
          </a:xfrm>
        </p:spPr>
        <p:txBody>
          <a:bodyPr/>
          <a:lstStyle/>
          <a:p>
            <a:r>
              <a:rPr lang="fr-FR" dirty="0"/>
              <a:t>Conseil municipal</a:t>
            </a:r>
          </a:p>
        </p:txBody>
      </p:sp>
      <p:sp>
        <p:nvSpPr>
          <p:cNvPr id="14" name="Sous-titre 13">
            <a:extLst>
              <a:ext uri="{FF2B5EF4-FFF2-40B4-BE49-F238E27FC236}">
                <a16:creationId xmlns:a16="http://schemas.microsoft.com/office/drawing/2014/main" id="{DD12F970-2E5D-1132-BE7D-EAC23D3AB09C}"/>
              </a:ext>
            </a:extLst>
          </p:cNvPr>
          <p:cNvSpPr>
            <a:spLocks noGrp="1"/>
          </p:cNvSpPr>
          <p:nvPr>
            <p:ph type="subTitle" idx="1"/>
          </p:nvPr>
        </p:nvSpPr>
        <p:spPr>
          <a:xfrm>
            <a:off x="6780076" y="4124412"/>
            <a:ext cx="4896544" cy="307777"/>
          </a:xfrm>
        </p:spPr>
        <p:txBody>
          <a:bodyPr/>
          <a:lstStyle/>
          <a:p>
            <a:r>
              <a:rPr lang="fr-FR" dirty="0"/>
              <a:t>4 décembre 2024</a:t>
            </a:r>
          </a:p>
        </p:txBody>
      </p:sp>
    </p:spTree>
    <p:extLst>
      <p:ext uri="{BB962C8B-B14F-4D97-AF65-F5344CB8AC3E}">
        <p14:creationId xmlns:p14="http://schemas.microsoft.com/office/powerpoint/2010/main" val="265904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677399-B191-403A-9167-1DE22902B7E0}"/>
              </a:ext>
            </a:extLst>
          </p:cNvPr>
          <p:cNvSpPr>
            <a:spLocks noGrp="1"/>
          </p:cNvSpPr>
          <p:nvPr>
            <p:ph type="body" sz="quarter" idx="10"/>
          </p:nvPr>
        </p:nvSpPr>
        <p:spPr>
          <a:xfrm>
            <a:off x="515935" y="1052736"/>
            <a:ext cx="11160127" cy="3528392"/>
          </a:xfrm>
        </p:spPr>
        <p:txBody>
          <a:bodyPr>
            <a:normAutofit/>
          </a:bodyPr>
          <a:lstStyle/>
          <a:p>
            <a:pPr marL="0" indent="0" algn="ctr">
              <a:buNone/>
            </a:pPr>
            <a:r>
              <a:rPr lang="fr-FR" sz="1600" b="0" dirty="0"/>
              <a:t>Les dépenses de personnel en 2025 s’élèveront à </a:t>
            </a:r>
            <a:r>
              <a:rPr lang="fr-FR" sz="1600" b="1" dirty="0"/>
              <a:t>361 750 €</a:t>
            </a:r>
          </a:p>
          <a:p>
            <a:pPr marL="342900" indent="-342900" algn="just">
              <a:buFont typeface="Wingdings" panose="05000000000000000000" pitchFamily="2" charset="2"/>
              <a:buChar char="Ø"/>
            </a:pPr>
            <a:r>
              <a:rPr lang="fr-FR" sz="1600" b="1" u="sng" dirty="0"/>
              <a:t>Les mesures principales impactant le budget 2025 sont les suivantes</a:t>
            </a:r>
            <a:r>
              <a:rPr lang="fr-FR" sz="1600" b="1" dirty="0"/>
              <a:t> :</a:t>
            </a:r>
          </a:p>
          <a:p>
            <a:pPr marL="342900" lvl="1" indent="-342900" algn="just">
              <a:buFont typeface="Arial" panose="020B0604020202020204" pitchFamily="34" charset="0"/>
              <a:buChar char="•"/>
            </a:pPr>
            <a:r>
              <a:rPr lang="fr-FR" sz="1600" dirty="0"/>
              <a:t>Un GVT (Glissement vieillesse et technicité) </a:t>
            </a:r>
            <a:r>
              <a:rPr lang="fr-FR" sz="1600"/>
              <a:t>représentant 1% </a:t>
            </a:r>
            <a:r>
              <a:rPr lang="fr-FR" sz="1600" dirty="0"/>
              <a:t>de la masse salariale : cette enveloppe tient compte des évolutions de carrière à prévoir en 2025</a:t>
            </a:r>
          </a:p>
          <a:p>
            <a:pPr marL="342900" lvl="1" indent="-342900" algn="just">
              <a:buFont typeface="Arial" panose="020B0604020202020204" pitchFamily="34" charset="0"/>
              <a:buChar char="•"/>
            </a:pPr>
            <a:r>
              <a:rPr lang="fr-FR" sz="1600" dirty="0"/>
              <a:t>Une prévision d’augmentation des taux de cotisation (CNR 2600 euros, URSSAF 650 euros  et versement mobilité 200 euros)</a:t>
            </a:r>
          </a:p>
          <a:p>
            <a:pPr marL="342900" lvl="1" indent="-342900" algn="just">
              <a:buFont typeface="Arial" panose="020B0604020202020204" pitchFamily="34" charset="0"/>
              <a:buChar char="•"/>
            </a:pPr>
            <a:r>
              <a:rPr lang="fr-FR" sz="1600" dirty="0"/>
              <a:t>Des revalorisations de régime indemnitaire pour trois agents depuis juin 2024</a:t>
            </a:r>
          </a:p>
          <a:p>
            <a:pPr marL="342900" lvl="1" indent="-342900" algn="just">
              <a:buFont typeface="Arial" panose="020B0604020202020204" pitchFamily="34" charset="0"/>
              <a:buChar char="•"/>
            </a:pPr>
            <a:r>
              <a:rPr lang="fr-FR" sz="1600" dirty="0"/>
              <a:t>La création d’un poste d’agent de billetterie à 80%, arrivé en septembre 2024</a:t>
            </a:r>
          </a:p>
          <a:p>
            <a:pPr lvl="1" algn="just"/>
            <a:endParaRPr lang="fr-FR" sz="1600" dirty="0"/>
          </a:p>
          <a:p>
            <a:pPr lvl="1" algn="just"/>
            <a:r>
              <a:rPr lang="fr-FR" sz="1600" dirty="0"/>
              <a:t>La RCAVB fait appel à des vacataires pour assurer les spectacles notamment. </a:t>
            </a:r>
          </a:p>
          <a:p>
            <a:pPr lvl="1" algn="just"/>
            <a:r>
              <a:rPr lang="fr-FR" sz="1600" dirty="0"/>
              <a:t>Il est prévu une baisse de l’enveloppe annuel par le biais d’une réorganisation, en lien avec la création de poste.</a:t>
            </a:r>
          </a:p>
          <a:p>
            <a:pPr algn="just"/>
            <a:endParaRPr lang="fr-FR" sz="1600" b="1" dirty="0"/>
          </a:p>
        </p:txBody>
      </p:sp>
      <p:sp>
        <p:nvSpPr>
          <p:cNvPr id="2" name="Titre 1">
            <a:extLst>
              <a:ext uri="{FF2B5EF4-FFF2-40B4-BE49-F238E27FC236}">
                <a16:creationId xmlns:a16="http://schemas.microsoft.com/office/drawing/2014/main" id="{34E22636-75A5-46AB-B56A-D68EA6BBA7C4}"/>
              </a:ext>
            </a:extLst>
          </p:cNvPr>
          <p:cNvSpPr>
            <a:spLocks noGrp="1"/>
          </p:cNvSpPr>
          <p:nvPr>
            <p:ph type="title"/>
          </p:nvPr>
        </p:nvSpPr>
        <p:spPr/>
        <p:txBody>
          <a:bodyPr/>
          <a:lstStyle/>
          <a:p>
            <a:r>
              <a:rPr lang="fr-FR" dirty="0"/>
              <a:t>Partie 1 – Évolution des dépenses de personnel </a:t>
            </a:r>
          </a:p>
        </p:txBody>
      </p:sp>
      <p:sp>
        <p:nvSpPr>
          <p:cNvPr id="4" name="Espace réservé du pied de page 3">
            <a:extLst>
              <a:ext uri="{FF2B5EF4-FFF2-40B4-BE49-F238E27FC236}">
                <a16:creationId xmlns:a16="http://schemas.microsoft.com/office/drawing/2014/main" id="{088C986C-B91E-4273-BCC9-F2C57C68CDE7}"/>
              </a:ext>
            </a:extLst>
          </p:cNvPr>
          <p:cNvSpPr>
            <a:spLocks noGrp="1"/>
          </p:cNvSpPr>
          <p:nvPr>
            <p:ph type="ftr" sz="quarter" idx="12"/>
          </p:nvPr>
        </p:nvSpPr>
        <p:spPr/>
        <p:txBody>
          <a:bodyPr/>
          <a:lstStyle/>
          <a:p>
            <a:r>
              <a:rPr lang="fr-FR"/>
              <a:t>Conseil municipal – 4 décembre 2024</a:t>
            </a:r>
            <a:endParaRPr lang="fr-FR" dirty="0"/>
          </a:p>
        </p:txBody>
      </p:sp>
      <p:sp>
        <p:nvSpPr>
          <p:cNvPr id="5" name="Espace réservé du numéro de diapositive 4">
            <a:extLst>
              <a:ext uri="{FF2B5EF4-FFF2-40B4-BE49-F238E27FC236}">
                <a16:creationId xmlns:a16="http://schemas.microsoft.com/office/drawing/2014/main" id="{618E6599-C6E3-46E0-857D-CA0F2C7A9288}"/>
              </a:ext>
            </a:extLst>
          </p:cNvPr>
          <p:cNvSpPr>
            <a:spLocks noGrp="1"/>
          </p:cNvSpPr>
          <p:nvPr>
            <p:ph type="sldNum" sz="quarter" idx="4"/>
          </p:nvPr>
        </p:nvSpPr>
        <p:spPr/>
        <p:txBody>
          <a:bodyPr/>
          <a:lstStyle/>
          <a:p>
            <a:fld id="{575F2E87-1F19-49D4-B619-0824F37B2F3D}" type="slidenum">
              <a:rPr lang="fr-FR" smtClean="0"/>
              <a:pPr/>
              <a:t>10</a:t>
            </a:fld>
            <a:endParaRPr lang="fr-FR" dirty="0"/>
          </a:p>
        </p:txBody>
      </p:sp>
    </p:spTree>
    <p:extLst>
      <p:ext uri="{BB962C8B-B14F-4D97-AF65-F5344CB8AC3E}">
        <p14:creationId xmlns:p14="http://schemas.microsoft.com/office/powerpoint/2010/main" val="89890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E22636-75A5-46AB-B56A-D68EA6BBA7C4}"/>
              </a:ext>
            </a:extLst>
          </p:cNvPr>
          <p:cNvSpPr>
            <a:spLocks noGrp="1"/>
          </p:cNvSpPr>
          <p:nvPr>
            <p:ph type="title"/>
          </p:nvPr>
        </p:nvSpPr>
        <p:spPr/>
        <p:txBody>
          <a:bodyPr/>
          <a:lstStyle/>
          <a:p>
            <a:r>
              <a:rPr lang="fr-FR" dirty="0"/>
              <a:t>Structure des effectifs</a:t>
            </a:r>
          </a:p>
        </p:txBody>
      </p:sp>
      <p:sp>
        <p:nvSpPr>
          <p:cNvPr id="4" name="Espace réservé du pied de page 3">
            <a:extLst>
              <a:ext uri="{FF2B5EF4-FFF2-40B4-BE49-F238E27FC236}">
                <a16:creationId xmlns:a16="http://schemas.microsoft.com/office/drawing/2014/main" id="{088C986C-B91E-4273-BCC9-F2C57C68CDE7}"/>
              </a:ext>
            </a:extLst>
          </p:cNvPr>
          <p:cNvSpPr>
            <a:spLocks noGrp="1"/>
          </p:cNvSpPr>
          <p:nvPr>
            <p:ph type="ftr" sz="quarter" idx="12"/>
          </p:nvPr>
        </p:nvSpPr>
        <p:spPr/>
        <p:txBody>
          <a:bodyPr/>
          <a:lstStyle/>
          <a:p>
            <a:r>
              <a:rPr lang="fr-FR"/>
              <a:t>Conseil municipal – 4 décembre 2024</a:t>
            </a:r>
            <a:endParaRPr lang="fr-FR" dirty="0"/>
          </a:p>
        </p:txBody>
      </p:sp>
      <p:sp>
        <p:nvSpPr>
          <p:cNvPr id="5" name="Espace réservé du numéro de diapositive 4">
            <a:extLst>
              <a:ext uri="{FF2B5EF4-FFF2-40B4-BE49-F238E27FC236}">
                <a16:creationId xmlns:a16="http://schemas.microsoft.com/office/drawing/2014/main" id="{618E6599-C6E3-46E0-857D-CA0F2C7A9288}"/>
              </a:ext>
            </a:extLst>
          </p:cNvPr>
          <p:cNvSpPr>
            <a:spLocks noGrp="1"/>
          </p:cNvSpPr>
          <p:nvPr>
            <p:ph type="sldNum" sz="quarter" idx="4"/>
          </p:nvPr>
        </p:nvSpPr>
        <p:spPr/>
        <p:txBody>
          <a:bodyPr/>
          <a:lstStyle/>
          <a:p>
            <a:fld id="{575F2E87-1F19-49D4-B619-0824F37B2F3D}" type="slidenum">
              <a:rPr lang="fr-FR" smtClean="0"/>
              <a:pPr/>
              <a:t>11</a:t>
            </a:fld>
            <a:endParaRPr lang="fr-FR" dirty="0"/>
          </a:p>
        </p:txBody>
      </p:sp>
      <p:sp>
        <p:nvSpPr>
          <p:cNvPr id="6" name="Espace réservé du contenu 2">
            <a:extLst>
              <a:ext uri="{FF2B5EF4-FFF2-40B4-BE49-F238E27FC236}">
                <a16:creationId xmlns:a16="http://schemas.microsoft.com/office/drawing/2014/main" id="{B38754A7-FECB-40D6-A605-3AA7CEEAEC66}"/>
              </a:ext>
            </a:extLst>
          </p:cNvPr>
          <p:cNvSpPr>
            <a:spLocks noGrp="1"/>
          </p:cNvSpPr>
          <p:nvPr>
            <p:ph type="body" sz="quarter" idx="10"/>
          </p:nvPr>
        </p:nvSpPr>
        <p:spPr>
          <a:xfrm>
            <a:off x="515935" y="1377692"/>
            <a:ext cx="11160127" cy="620683"/>
          </a:xfrm>
        </p:spPr>
        <p:txBody>
          <a:bodyPr/>
          <a:lstStyle/>
          <a:p>
            <a:r>
              <a:rPr lang="fr-FR" sz="1600" b="1" u="sng" dirty="0"/>
              <a:t>Les effectifs prévisionnels 2025</a:t>
            </a:r>
            <a:r>
              <a:rPr lang="fr-FR" sz="1600" b="1" dirty="0"/>
              <a:t> </a:t>
            </a:r>
            <a:r>
              <a:rPr lang="fr-FR" sz="1600" dirty="0"/>
              <a:t>: </a:t>
            </a:r>
          </a:p>
          <a:p>
            <a:pPr marL="742950" lvl="1" indent="-285750" defTabSz="457200">
              <a:spcBef>
                <a:spcPts val="1000"/>
              </a:spcBef>
              <a:buClr>
                <a:srgbClr val="5FCBEF">
                  <a:lumMod val="50000"/>
                </a:srgbClr>
              </a:buClr>
              <a:buSzPct val="80000"/>
              <a:buFont typeface="Wingdings" panose="05000000000000000000" pitchFamily="2" charset="2"/>
              <a:buChar char="Ø"/>
            </a:pPr>
            <a:r>
              <a:rPr lang="fr-FR" sz="1600" dirty="0">
                <a:latin typeface="Trebuchet MS" panose="020B0603020202020204"/>
              </a:rPr>
              <a:t>6 emplois </a:t>
            </a:r>
            <a:r>
              <a:rPr lang="fr-FR" sz="1600" b="1" dirty="0">
                <a:latin typeface="Trebuchet MS" panose="020B0603020202020204"/>
              </a:rPr>
              <a:t>permanents</a:t>
            </a:r>
            <a:r>
              <a:rPr lang="fr-FR" sz="1600" dirty="0">
                <a:latin typeface="Trebuchet MS" panose="020B0603020202020204"/>
              </a:rPr>
              <a:t> </a:t>
            </a:r>
          </a:p>
        </p:txBody>
      </p:sp>
      <p:graphicFrame>
        <p:nvGraphicFramePr>
          <p:cNvPr id="7" name="Tableau 6">
            <a:extLst>
              <a:ext uri="{FF2B5EF4-FFF2-40B4-BE49-F238E27FC236}">
                <a16:creationId xmlns:a16="http://schemas.microsoft.com/office/drawing/2014/main" id="{72B7E080-5C10-46E1-9729-A7449E438457}"/>
              </a:ext>
            </a:extLst>
          </p:cNvPr>
          <p:cNvGraphicFramePr>
            <a:graphicFrameLocks noGrp="1"/>
          </p:cNvGraphicFramePr>
          <p:nvPr>
            <p:extLst>
              <p:ext uri="{D42A27DB-BD31-4B8C-83A1-F6EECF244321}">
                <p14:modId xmlns:p14="http://schemas.microsoft.com/office/powerpoint/2010/main" val="3438342545"/>
              </p:ext>
            </p:extLst>
          </p:nvPr>
        </p:nvGraphicFramePr>
        <p:xfrm>
          <a:off x="515936" y="2047240"/>
          <a:ext cx="8102390" cy="2497120"/>
        </p:xfrm>
        <a:graphic>
          <a:graphicData uri="http://schemas.openxmlformats.org/drawingml/2006/table">
            <a:tbl>
              <a:tblPr firstRow="1" bandRow="1"/>
              <a:tblGrid>
                <a:gridCol w="1329055">
                  <a:extLst>
                    <a:ext uri="{9D8B030D-6E8A-4147-A177-3AD203B41FA5}">
                      <a16:colId xmlns:a16="http://schemas.microsoft.com/office/drawing/2014/main" val="2894542131"/>
                    </a:ext>
                  </a:extLst>
                </a:gridCol>
                <a:gridCol w="2709334">
                  <a:extLst>
                    <a:ext uri="{9D8B030D-6E8A-4147-A177-3AD203B41FA5}">
                      <a16:colId xmlns:a16="http://schemas.microsoft.com/office/drawing/2014/main" val="3930277873"/>
                    </a:ext>
                  </a:extLst>
                </a:gridCol>
                <a:gridCol w="1354667">
                  <a:extLst>
                    <a:ext uri="{9D8B030D-6E8A-4147-A177-3AD203B41FA5}">
                      <a16:colId xmlns:a16="http://schemas.microsoft.com/office/drawing/2014/main" val="682979901"/>
                    </a:ext>
                  </a:extLst>
                </a:gridCol>
                <a:gridCol w="1354667">
                  <a:extLst>
                    <a:ext uri="{9D8B030D-6E8A-4147-A177-3AD203B41FA5}">
                      <a16:colId xmlns:a16="http://schemas.microsoft.com/office/drawing/2014/main" val="2787464427"/>
                    </a:ext>
                  </a:extLst>
                </a:gridCol>
                <a:gridCol w="1354667">
                  <a:extLst>
                    <a:ext uri="{9D8B030D-6E8A-4147-A177-3AD203B41FA5}">
                      <a16:colId xmlns:a16="http://schemas.microsoft.com/office/drawing/2014/main" val="3593744823"/>
                    </a:ext>
                  </a:extLst>
                </a:gridCol>
              </a:tblGrid>
              <a:tr h="64800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1" u="none" strike="noStrike" dirty="0">
                          <a:solidFill>
                            <a:schemeClr val="tx1"/>
                          </a:solidFill>
                          <a:effectLst/>
                          <a:latin typeface="+mn-lt"/>
                        </a:rPr>
                        <a:t>Catégorie</a:t>
                      </a:r>
                      <a:endParaRPr lang="fr-FR" sz="160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CBEF"/>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1" u="none" strike="noStrike" dirty="0">
                          <a:solidFill>
                            <a:schemeClr val="tx1"/>
                          </a:solidFill>
                          <a:effectLst/>
                          <a:latin typeface="+mn-lt"/>
                        </a:rPr>
                        <a:t>Cadre d'emploi</a:t>
                      </a:r>
                      <a:endParaRPr lang="fr-FR" sz="160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CBEF"/>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1" u="none" strike="noStrike" dirty="0">
                          <a:solidFill>
                            <a:schemeClr val="tx1"/>
                          </a:solidFill>
                          <a:effectLst/>
                          <a:latin typeface="+mn-lt"/>
                        </a:rPr>
                        <a:t>Nombre de postes</a:t>
                      </a:r>
                      <a:endParaRPr lang="fr-FR" sz="160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CBEF"/>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1" u="none" strike="noStrike" dirty="0">
                          <a:solidFill>
                            <a:schemeClr val="tx1"/>
                          </a:solidFill>
                          <a:effectLst/>
                          <a:latin typeface="+mn-lt"/>
                        </a:rPr>
                        <a:t>Temps travail</a:t>
                      </a:r>
                      <a:endParaRPr lang="fr-FR" sz="160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CBEF"/>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1" u="none" strike="noStrike" dirty="0">
                          <a:solidFill>
                            <a:schemeClr val="tx1"/>
                          </a:solidFill>
                          <a:effectLst/>
                          <a:latin typeface="+mn-lt"/>
                        </a:rPr>
                        <a:t>ETP</a:t>
                      </a:r>
                      <a:endParaRPr lang="fr-FR" sz="160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CBEF"/>
                    </a:solidFill>
                  </a:tcPr>
                </a:tc>
                <a:extLst>
                  <a:ext uri="{0D108BD9-81ED-4DB2-BD59-A6C34878D82A}">
                    <a16:rowId xmlns:a16="http://schemas.microsoft.com/office/drawing/2014/main" val="2523395389"/>
                  </a:ext>
                </a:extLst>
              </a:tr>
              <a:tr h="37084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algn="ctr" defTabSz="457200" rtl="0" eaLnBrk="1" fontAlgn="b" latinLnBrk="0" hangingPunct="1"/>
                      <a:r>
                        <a:rPr lang="fr-FR" sz="1100" b="1" u="none" strike="noStrike" kern="1200" dirty="0">
                          <a:solidFill>
                            <a:schemeClr val="tx1"/>
                          </a:solidFill>
                          <a:effectLst/>
                          <a:latin typeface="+mn-lt"/>
                          <a:ea typeface="+mn-ea"/>
                          <a:cs typeface="+mn-cs"/>
                        </a:rPr>
                        <a:t>A</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algn="l" defTabSz="457200" rtl="0" eaLnBrk="1" fontAlgn="b" latinLnBrk="0" hangingPunct="1"/>
                      <a:r>
                        <a:rPr lang="fr-FR" sz="1100" b="1" u="none" strike="noStrike" kern="1200" dirty="0">
                          <a:solidFill>
                            <a:schemeClr val="tx1"/>
                          </a:solidFill>
                          <a:effectLst/>
                          <a:latin typeface="+mn-lt"/>
                          <a:ea typeface="+mn-ea"/>
                          <a:cs typeface="+mn-cs"/>
                        </a:rPr>
                        <a:t>Attaché</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i="0" u="none" strike="noStrike" dirty="0">
                          <a:solidFill>
                            <a:schemeClr val="tx1"/>
                          </a:solidFill>
                          <a:effectLst/>
                          <a:latin typeface="Calibri" panose="020F0502020204030204" pitchFamily="34" charset="0"/>
                        </a:rPr>
                        <a:t>1</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u="none" strike="noStrike" dirty="0">
                          <a:solidFill>
                            <a:schemeClr val="tx1"/>
                          </a:solidFill>
                          <a:effectLst/>
                        </a:rPr>
                        <a:t>TC</a:t>
                      </a:r>
                      <a:endParaRPr lang="fr-FR" sz="1100" b="1" i="0" u="none" strike="noStrike" dirty="0">
                        <a:solidFill>
                          <a:schemeClr val="tx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i="0" u="none" strike="noStrike" dirty="0">
                          <a:solidFill>
                            <a:schemeClr val="tx1"/>
                          </a:solidFill>
                          <a:effectLst/>
                          <a:latin typeface="Calibri" panose="020F0502020204030204" pitchFamily="34" charset="0"/>
                        </a:rPr>
                        <a:t>1</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extLst>
                  <a:ext uri="{0D108BD9-81ED-4DB2-BD59-A6C34878D82A}">
                    <a16:rowId xmlns:a16="http://schemas.microsoft.com/office/drawing/2014/main" val="3503864955"/>
                  </a:ext>
                </a:extLst>
              </a:tr>
              <a:tr h="37084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algn="ctr" defTabSz="457200" rtl="0" eaLnBrk="1" fontAlgn="b" latinLnBrk="0" hangingPunct="1"/>
                      <a:r>
                        <a:rPr lang="fr-FR" sz="1100" b="1" u="none" strike="noStrike" kern="1200" dirty="0">
                          <a:solidFill>
                            <a:schemeClr val="tx1"/>
                          </a:solidFill>
                          <a:effectLst/>
                          <a:latin typeface="+mn-lt"/>
                          <a:ea typeface="+mn-ea"/>
                          <a:cs typeface="+mn-cs"/>
                        </a:rPr>
                        <a:t>B</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algn="l" defTabSz="457200" rtl="0" eaLnBrk="1" fontAlgn="b" latinLnBrk="0" hangingPunct="1"/>
                      <a:r>
                        <a:rPr lang="fr-FR" sz="1100" b="1" u="none" strike="noStrike" kern="1200" dirty="0">
                          <a:solidFill>
                            <a:schemeClr val="tx1"/>
                          </a:solidFill>
                          <a:effectLst/>
                          <a:latin typeface="+mn-lt"/>
                          <a:ea typeface="+mn-ea"/>
                          <a:cs typeface="+mn-cs"/>
                        </a:rPr>
                        <a:t>Technicien</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i="0" u="none" strike="noStrike" dirty="0">
                          <a:solidFill>
                            <a:schemeClr val="tx1"/>
                          </a:solidFill>
                          <a:effectLst/>
                          <a:latin typeface="Calibri" panose="020F0502020204030204" pitchFamily="34" charset="0"/>
                        </a:rPr>
                        <a:t>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u="none" strike="noStrike" dirty="0">
                          <a:solidFill>
                            <a:schemeClr val="tx1"/>
                          </a:solidFill>
                          <a:effectLst/>
                        </a:rPr>
                        <a:t>TC</a:t>
                      </a:r>
                      <a:endParaRPr lang="fr-FR" sz="1100" b="1" i="0" u="none" strike="noStrike" dirty="0">
                        <a:solidFill>
                          <a:schemeClr val="tx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i="0" u="none" strike="noStrike" dirty="0">
                          <a:solidFill>
                            <a:schemeClr val="tx1"/>
                          </a:solidFill>
                          <a:effectLst/>
                          <a:latin typeface="Calibri" panose="020F0502020204030204" pitchFamily="34" charset="0"/>
                        </a:rPr>
                        <a:t>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extLst>
                  <a:ext uri="{0D108BD9-81ED-4DB2-BD59-A6C34878D82A}">
                    <a16:rowId xmlns:a16="http://schemas.microsoft.com/office/drawing/2014/main" val="369096751"/>
                  </a:ext>
                </a:extLst>
              </a:tr>
              <a:tr h="37084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i="0" u="none" strike="noStrike" dirty="0">
                          <a:solidFill>
                            <a:schemeClr val="tx1"/>
                          </a:solidFill>
                          <a:effectLst/>
                          <a:latin typeface="Calibri" panose="020F0502020204030204" pitchFamily="34" charset="0"/>
                        </a:rPr>
                        <a:t>B</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algn="l" defTabSz="457200" rtl="0" eaLnBrk="1" fontAlgn="b" latinLnBrk="0" hangingPunct="1"/>
                      <a:r>
                        <a:rPr lang="fr-FR" sz="1100" b="1" u="none" strike="noStrike" kern="1200" dirty="0">
                          <a:solidFill>
                            <a:schemeClr val="tx1"/>
                          </a:solidFill>
                          <a:effectLst/>
                          <a:latin typeface="+mn-lt"/>
                          <a:ea typeface="+mn-ea"/>
                          <a:cs typeface="+mn-cs"/>
                        </a:rPr>
                        <a:t>Rédacteur</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i="0" u="none" strike="noStrike" dirty="0">
                          <a:solidFill>
                            <a:schemeClr val="tx1"/>
                          </a:solidFill>
                          <a:effectLst/>
                          <a:latin typeface="Calibri" panose="020F0502020204030204" pitchFamily="34" charset="0"/>
                        </a:rPr>
                        <a:t>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u="none" strike="noStrike" dirty="0">
                          <a:solidFill>
                            <a:schemeClr val="tx1"/>
                          </a:solidFill>
                          <a:effectLst/>
                        </a:rPr>
                        <a:t>TC </a:t>
                      </a:r>
                      <a:endParaRPr lang="fr-FR" sz="1100" b="1" i="0" u="none" strike="noStrike" dirty="0">
                        <a:solidFill>
                          <a:schemeClr val="tx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i="0" u="none" strike="noStrike" dirty="0">
                          <a:solidFill>
                            <a:schemeClr val="tx1"/>
                          </a:solidFill>
                          <a:effectLst/>
                          <a:latin typeface="Calibri" panose="020F0502020204030204" pitchFamily="34" charset="0"/>
                        </a:rPr>
                        <a:t>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extLst>
                  <a:ext uri="{0D108BD9-81ED-4DB2-BD59-A6C34878D82A}">
                    <a16:rowId xmlns:a16="http://schemas.microsoft.com/office/drawing/2014/main" val="4056308316"/>
                  </a:ext>
                </a:extLst>
              </a:tr>
              <a:tr h="37084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u="none" strike="noStrike" dirty="0">
                          <a:solidFill>
                            <a:schemeClr val="tx1"/>
                          </a:solidFill>
                          <a:effectLst/>
                        </a:rPr>
                        <a:t>C</a:t>
                      </a:r>
                      <a:endParaRPr lang="fr-FR" sz="1100" b="1" i="0" u="none" strike="noStrike" dirty="0">
                        <a:solidFill>
                          <a:schemeClr val="tx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algn="l" defTabSz="457200" rtl="0" eaLnBrk="1" fontAlgn="b" latinLnBrk="0" hangingPunct="1"/>
                      <a:r>
                        <a:rPr lang="fr-FR" sz="1100" b="1" u="none" strike="noStrike" kern="1200" dirty="0">
                          <a:solidFill>
                            <a:schemeClr val="tx1"/>
                          </a:solidFill>
                          <a:effectLst/>
                          <a:latin typeface="+mn-lt"/>
                          <a:ea typeface="+mn-ea"/>
                          <a:cs typeface="+mn-cs"/>
                        </a:rPr>
                        <a:t>Adjoints administratifs</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i="0" u="none" strike="noStrike" dirty="0">
                          <a:solidFill>
                            <a:schemeClr val="tx1"/>
                          </a:solidFill>
                          <a:effectLst/>
                          <a:latin typeface="Calibri" panose="020F0502020204030204" pitchFamily="34" charset="0"/>
                        </a:rPr>
                        <a:t>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u="none" strike="noStrike" dirty="0">
                          <a:solidFill>
                            <a:schemeClr val="tx1"/>
                          </a:solidFill>
                          <a:effectLst/>
                        </a:rPr>
                        <a:t>2TC + 2 TNC</a:t>
                      </a:r>
                      <a:endParaRPr lang="fr-FR" sz="1100" b="1" i="0" u="none" strike="noStrike" dirty="0">
                        <a:solidFill>
                          <a:schemeClr val="tx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u="none" strike="noStrike" dirty="0">
                          <a:solidFill>
                            <a:schemeClr val="tx1"/>
                          </a:solidFill>
                          <a:effectLst/>
                        </a:rPr>
                        <a:t>3,6</a:t>
                      </a:r>
                      <a:endParaRPr lang="fr-FR" sz="1100" b="1" i="0" u="none" strike="noStrike" dirty="0">
                        <a:solidFill>
                          <a:schemeClr val="tx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20000"/>
                      </a:srgbClr>
                    </a:solidFill>
                  </a:tcPr>
                </a:tc>
                <a:extLst>
                  <a:ext uri="{0D108BD9-81ED-4DB2-BD59-A6C34878D82A}">
                    <a16:rowId xmlns:a16="http://schemas.microsoft.com/office/drawing/2014/main" val="2213699334"/>
                  </a:ext>
                </a:extLst>
              </a:tr>
              <a:tr h="29602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endParaRPr lang="fr-FR"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r" fontAlgn="b"/>
                      <a:r>
                        <a:rPr lang="fr-FR" sz="1100" b="1" u="none" strike="noStrike" dirty="0">
                          <a:solidFill>
                            <a:schemeClr val="tx1"/>
                          </a:solidFill>
                          <a:effectLst/>
                        </a:rPr>
                        <a:t>total: </a:t>
                      </a:r>
                      <a:endParaRPr lang="fr-FR" sz="1100" b="1" i="0" u="none" strike="noStrike" dirty="0">
                        <a:solidFill>
                          <a:schemeClr val="tx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u="none" strike="noStrike" dirty="0">
                          <a:solidFill>
                            <a:schemeClr val="tx1"/>
                          </a:solidFill>
                          <a:effectLst/>
                        </a:rPr>
                        <a:t>6</a:t>
                      </a:r>
                      <a:endParaRPr lang="fr-FR" sz="1100" b="1" i="0" u="none" strike="noStrike" dirty="0">
                        <a:solidFill>
                          <a:schemeClr val="tx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endParaRPr lang="fr-FR" sz="1100" b="1" i="0" u="none" strike="noStrike" dirty="0">
                        <a:solidFill>
                          <a:schemeClr val="tx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fontAlgn="b"/>
                      <a:r>
                        <a:rPr lang="fr-FR" sz="1100" b="1" i="0" u="none" strike="noStrike" dirty="0">
                          <a:solidFill>
                            <a:schemeClr val="tx1"/>
                          </a:solidFill>
                          <a:effectLst/>
                          <a:latin typeface="Calibri" panose="020F0502020204030204" pitchFamily="34" charset="0"/>
                        </a:rPr>
                        <a:t>5,6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FCBEF">
                        <a:tint val="40000"/>
                      </a:srgbClr>
                    </a:solidFill>
                  </a:tcPr>
                </a:tc>
                <a:extLst>
                  <a:ext uri="{0D108BD9-81ED-4DB2-BD59-A6C34878D82A}">
                    <a16:rowId xmlns:a16="http://schemas.microsoft.com/office/drawing/2014/main" val="1683548758"/>
                  </a:ext>
                </a:extLst>
              </a:tr>
            </a:tbl>
          </a:graphicData>
        </a:graphic>
      </p:graphicFrame>
    </p:spTree>
    <p:extLst>
      <p:ext uri="{BB962C8B-B14F-4D97-AF65-F5344CB8AC3E}">
        <p14:creationId xmlns:p14="http://schemas.microsoft.com/office/powerpoint/2010/main" val="274611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C800BC5A-9A46-4AC2-ABEF-00A1DBDF545D}"/>
              </a:ext>
            </a:extLst>
          </p:cNvPr>
          <p:cNvSpPr>
            <a:spLocks noGrp="1"/>
          </p:cNvSpPr>
          <p:nvPr>
            <p:ph type="ftr" sz="quarter" idx="12"/>
          </p:nvPr>
        </p:nvSpPr>
        <p:spPr/>
        <p:txBody>
          <a:bodyPr/>
          <a:lstStyle/>
          <a:p>
            <a:r>
              <a:rPr lang="fr-FR"/>
              <a:t>Conseil municipal – 4 décembre 2024</a:t>
            </a:r>
            <a:endParaRPr lang="fr-FR" dirty="0"/>
          </a:p>
        </p:txBody>
      </p:sp>
      <p:sp>
        <p:nvSpPr>
          <p:cNvPr id="6" name="Titre 5">
            <a:extLst>
              <a:ext uri="{FF2B5EF4-FFF2-40B4-BE49-F238E27FC236}">
                <a16:creationId xmlns:a16="http://schemas.microsoft.com/office/drawing/2014/main" id="{77E4A5DB-BD16-4D4B-AABA-7EA9808C2226}"/>
              </a:ext>
            </a:extLst>
          </p:cNvPr>
          <p:cNvSpPr>
            <a:spLocks noGrp="1"/>
          </p:cNvSpPr>
          <p:nvPr>
            <p:ph type="title"/>
          </p:nvPr>
        </p:nvSpPr>
        <p:spPr/>
        <p:txBody>
          <a:bodyPr/>
          <a:lstStyle/>
          <a:p>
            <a:r>
              <a:rPr lang="fr-FR" dirty="0"/>
              <a:t>Répartition hommes / femmes</a:t>
            </a:r>
          </a:p>
        </p:txBody>
      </p:sp>
      <p:sp>
        <p:nvSpPr>
          <p:cNvPr id="2" name="Espace réservé du numéro de diapositive 1">
            <a:extLst>
              <a:ext uri="{FF2B5EF4-FFF2-40B4-BE49-F238E27FC236}">
                <a16:creationId xmlns:a16="http://schemas.microsoft.com/office/drawing/2014/main" id="{C908E6E4-7DF7-401C-BB09-790AC345010A}"/>
              </a:ext>
            </a:extLst>
          </p:cNvPr>
          <p:cNvSpPr>
            <a:spLocks noGrp="1"/>
          </p:cNvSpPr>
          <p:nvPr>
            <p:ph type="sldNum" sz="quarter" idx="4"/>
          </p:nvPr>
        </p:nvSpPr>
        <p:spPr/>
        <p:txBody>
          <a:bodyPr/>
          <a:lstStyle/>
          <a:p>
            <a:fld id="{575F2E87-1F19-49D4-B619-0824F37B2F3D}" type="slidenum">
              <a:rPr lang="fr-FR" smtClean="0"/>
              <a:pPr/>
              <a:t>12</a:t>
            </a:fld>
            <a:endParaRPr lang="fr-FR" dirty="0"/>
          </a:p>
        </p:txBody>
      </p:sp>
      <p:pic>
        <p:nvPicPr>
          <p:cNvPr id="7" name="chart">
            <a:extLst>
              <a:ext uri="{FF2B5EF4-FFF2-40B4-BE49-F238E27FC236}">
                <a16:creationId xmlns:a16="http://schemas.microsoft.com/office/drawing/2014/main" id="{4DD729E4-47AC-4354-BEB5-F59AEF734ABE}"/>
              </a:ext>
            </a:extLst>
          </p:cNvPr>
          <p:cNvPicPr>
            <a:picLocks noChangeAspect="1"/>
          </p:cNvPicPr>
          <p:nvPr/>
        </p:nvPicPr>
        <p:blipFill>
          <a:blip r:embed="rId2"/>
          <a:stretch>
            <a:fillRect/>
          </a:stretch>
        </p:blipFill>
        <p:spPr>
          <a:xfrm>
            <a:off x="2279576" y="980728"/>
            <a:ext cx="3394000" cy="4780226"/>
          </a:xfrm>
          <a:prstGeom prst="rect">
            <a:avLst/>
          </a:prstGeom>
        </p:spPr>
      </p:pic>
    </p:spTree>
    <p:extLst>
      <p:ext uri="{BB962C8B-B14F-4D97-AF65-F5344CB8AC3E}">
        <p14:creationId xmlns:p14="http://schemas.microsoft.com/office/powerpoint/2010/main" val="91735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F5ABD1-54E2-472F-846F-7AE3597E0B58}"/>
              </a:ext>
            </a:extLst>
          </p:cNvPr>
          <p:cNvSpPr>
            <a:spLocks noGrp="1"/>
          </p:cNvSpPr>
          <p:nvPr>
            <p:ph type="body" sz="quarter" idx="10"/>
          </p:nvPr>
        </p:nvSpPr>
        <p:spPr>
          <a:xfrm>
            <a:off x="515935" y="1340768"/>
            <a:ext cx="11160127" cy="846386"/>
          </a:xfrm>
        </p:spPr>
        <p:txBody>
          <a:bodyPr/>
          <a:lstStyle/>
          <a:p>
            <a:pPr algn="ctr"/>
            <a:r>
              <a:rPr lang="fr-FR" dirty="0"/>
              <a:t>Le chapitre 012 concerne les salaires des agents de la RCAVB </a:t>
            </a:r>
          </a:p>
          <a:p>
            <a:pPr algn="ctr"/>
            <a:r>
              <a:rPr lang="fr-FR" dirty="0"/>
              <a:t>ainsi que les cotisations aux différents organismes sociaux</a:t>
            </a:r>
          </a:p>
        </p:txBody>
      </p:sp>
      <p:sp>
        <p:nvSpPr>
          <p:cNvPr id="3" name="Espace réservé du pied de page 2">
            <a:extLst>
              <a:ext uri="{FF2B5EF4-FFF2-40B4-BE49-F238E27FC236}">
                <a16:creationId xmlns:a16="http://schemas.microsoft.com/office/drawing/2014/main" id="{5C060ADC-474E-4D16-A6E7-E343DE36C4EF}"/>
              </a:ext>
            </a:extLst>
          </p:cNvPr>
          <p:cNvSpPr>
            <a:spLocks noGrp="1"/>
          </p:cNvSpPr>
          <p:nvPr>
            <p:ph type="ftr" sz="quarter" idx="12"/>
          </p:nvPr>
        </p:nvSpPr>
        <p:spPr/>
        <p:txBody>
          <a:bodyPr/>
          <a:lstStyle/>
          <a:p>
            <a:r>
              <a:rPr lang="fr-FR"/>
              <a:t>Conseil municipal – 4 décembre 2024</a:t>
            </a:r>
            <a:endParaRPr lang="fr-FR" dirty="0"/>
          </a:p>
        </p:txBody>
      </p:sp>
      <p:sp>
        <p:nvSpPr>
          <p:cNvPr id="4" name="Titre 3">
            <a:extLst>
              <a:ext uri="{FF2B5EF4-FFF2-40B4-BE49-F238E27FC236}">
                <a16:creationId xmlns:a16="http://schemas.microsoft.com/office/drawing/2014/main" id="{E1CBD27F-DAB4-40A4-BCBC-F13475EB3625}"/>
              </a:ext>
            </a:extLst>
          </p:cNvPr>
          <p:cNvSpPr>
            <a:spLocks noGrp="1"/>
          </p:cNvSpPr>
          <p:nvPr>
            <p:ph type="title"/>
          </p:nvPr>
        </p:nvSpPr>
        <p:spPr/>
        <p:txBody>
          <a:bodyPr/>
          <a:lstStyle/>
          <a:p>
            <a:r>
              <a:rPr lang="fr-FR" dirty="0"/>
              <a:t>Les dépenses de personnel</a:t>
            </a:r>
          </a:p>
        </p:txBody>
      </p:sp>
      <p:sp>
        <p:nvSpPr>
          <p:cNvPr id="5" name="Espace réservé du numéro de diapositive 4">
            <a:extLst>
              <a:ext uri="{FF2B5EF4-FFF2-40B4-BE49-F238E27FC236}">
                <a16:creationId xmlns:a16="http://schemas.microsoft.com/office/drawing/2014/main" id="{65AC93CF-B6C5-4CBB-B627-C87B39194C1A}"/>
              </a:ext>
            </a:extLst>
          </p:cNvPr>
          <p:cNvSpPr>
            <a:spLocks noGrp="1"/>
          </p:cNvSpPr>
          <p:nvPr>
            <p:ph type="sldNum" sz="quarter" idx="4"/>
          </p:nvPr>
        </p:nvSpPr>
        <p:spPr/>
        <p:txBody>
          <a:bodyPr/>
          <a:lstStyle/>
          <a:p>
            <a:fld id="{575F2E87-1F19-49D4-B619-0824F37B2F3D}" type="slidenum">
              <a:rPr lang="fr-FR" smtClean="0"/>
              <a:pPr/>
              <a:t>13</a:t>
            </a:fld>
            <a:endParaRPr lang="fr-FR" dirty="0"/>
          </a:p>
        </p:txBody>
      </p:sp>
    </p:spTree>
    <p:extLst>
      <p:ext uri="{BB962C8B-B14F-4D97-AF65-F5344CB8AC3E}">
        <p14:creationId xmlns:p14="http://schemas.microsoft.com/office/powerpoint/2010/main" val="371132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9443156-1546-4034-AAB4-3616AF971676}"/>
              </a:ext>
            </a:extLst>
          </p:cNvPr>
          <p:cNvSpPr>
            <a:spLocks noGrp="1"/>
          </p:cNvSpPr>
          <p:nvPr>
            <p:ph type="ftr" sz="quarter" idx="12"/>
          </p:nvPr>
        </p:nvSpPr>
        <p:spPr/>
        <p:txBody>
          <a:bodyPr/>
          <a:lstStyle/>
          <a:p>
            <a:r>
              <a:rPr lang="fr-FR"/>
              <a:t>Conseil municipal – 4 décembre 2024</a:t>
            </a:r>
            <a:endParaRPr lang="fr-FR" dirty="0"/>
          </a:p>
        </p:txBody>
      </p:sp>
      <p:sp>
        <p:nvSpPr>
          <p:cNvPr id="9" name="Espace réservé du contenu 2">
            <a:extLst>
              <a:ext uri="{FF2B5EF4-FFF2-40B4-BE49-F238E27FC236}">
                <a16:creationId xmlns:a16="http://schemas.microsoft.com/office/drawing/2014/main" id="{87E0AAF4-46DE-4DA8-ABF2-210F96368A25}"/>
              </a:ext>
            </a:extLst>
          </p:cNvPr>
          <p:cNvSpPr txBox="1">
            <a:spLocks/>
          </p:cNvSpPr>
          <p:nvPr/>
        </p:nvSpPr>
        <p:spPr>
          <a:xfrm>
            <a:off x="547830" y="1316065"/>
            <a:ext cx="11128234" cy="225695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lumMod val="50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50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57175" indent="-257175">
              <a:buClr>
                <a:srgbClr val="5FCBEF">
                  <a:lumMod val="50000"/>
                </a:srgbClr>
              </a:buClr>
              <a:buFont typeface="Wingdings" panose="05000000000000000000" pitchFamily="2" charset="2"/>
              <a:buChar char="Ø"/>
            </a:pPr>
            <a:r>
              <a:rPr lang="fr-FR" sz="1600" dirty="0">
                <a:solidFill>
                  <a:schemeClr val="tx1"/>
                </a:solidFill>
              </a:rPr>
              <a:t>le traitement indiciaire correspondant au grade et à l’échelon de l’agent</a:t>
            </a:r>
          </a:p>
          <a:p>
            <a:pPr marL="257175" indent="-257175">
              <a:buClr>
                <a:srgbClr val="5FCBEF">
                  <a:lumMod val="50000"/>
                </a:srgbClr>
              </a:buClr>
              <a:buFont typeface="Wingdings" panose="05000000000000000000" pitchFamily="2" charset="2"/>
              <a:buChar char="Ø"/>
            </a:pPr>
            <a:r>
              <a:rPr lang="fr-FR" sz="1600" dirty="0">
                <a:solidFill>
                  <a:schemeClr val="tx1"/>
                </a:solidFill>
              </a:rPr>
              <a:t>les éléments accessoires mensuels : prime fixe IFSE, prime variable CIA, NBI</a:t>
            </a:r>
          </a:p>
          <a:p>
            <a:pPr marL="257175" indent="-257175">
              <a:buClr>
                <a:srgbClr val="5FCBEF">
                  <a:lumMod val="50000"/>
                </a:srgbClr>
              </a:buClr>
              <a:buFont typeface="Wingdings" panose="05000000000000000000" pitchFamily="2" charset="2"/>
              <a:buChar char="Ø"/>
            </a:pPr>
            <a:r>
              <a:rPr lang="fr-FR" sz="1600" dirty="0">
                <a:solidFill>
                  <a:schemeClr val="tx1"/>
                </a:solidFill>
              </a:rPr>
              <a:t>la prime de fin d’année fixée à 1 311,71 € bruts (base TC)</a:t>
            </a:r>
          </a:p>
          <a:p>
            <a:pPr marL="257175" indent="-257175">
              <a:buClr>
                <a:srgbClr val="5FCBEF">
                  <a:lumMod val="50000"/>
                </a:srgbClr>
              </a:buClr>
              <a:buFont typeface="Wingdings" panose="05000000000000000000" pitchFamily="2" charset="2"/>
              <a:buChar char="Ø"/>
            </a:pPr>
            <a:r>
              <a:rPr lang="fr-FR" sz="1600" dirty="0">
                <a:solidFill>
                  <a:schemeClr val="tx1"/>
                </a:solidFill>
              </a:rPr>
              <a:t>les titres de restauration d’une valeur de 7 € dont 4 à la charge de la collectivité</a:t>
            </a:r>
          </a:p>
          <a:p>
            <a:pPr marL="257175" indent="-257175">
              <a:buClr>
                <a:srgbClr val="5FCBEF">
                  <a:lumMod val="50000"/>
                </a:srgbClr>
              </a:buClr>
              <a:buFont typeface="Wingdings" panose="05000000000000000000" pitchFamily="2" charset="2"/>
              <a:buChar char="Ø"/>
            </a:pPr>
            <a:r>
              <a:rPr lang="fr-FR" sz="1600" dirty="0">
                <a:solidFill>
                  <a:schemeClr val="tx1"/>
                </a:solidFill>
              </a:rPr>
              <a:t>la participation employeur aux mutuelles labellisées </a:t>
            </a:r>
          </a:p>
          <a:p>
            <a:pPr marL="257175" indent="-257175">
              <a:buClr>
                <a:srgbClr val="5FCBEF">
                  <a:lumMod val="50000"/>
                </a:srgbClr>
              </a:buClr>
              <a:buFont typeface="Wingdings" panose="05000000000000000000" pitchFamily="2" charset="2"/>
              <a:buChar char="Ø"/>
            </a:pPr>
            <a:r>
              <a:rPr lang="fr-FR" sz="1600" dirty="0">
                <a:solidFill>
                  <a:schemeClr val="tx1"/>
                </a:solidFill>
              </a:rPr>
              <a:t>la participation employeur à la Garantie Maintien de Salaire MNT via une convention CDG</a:t>
            </a:r>
            <a:endParaRPr lang="fr-FR" sz="1600" u="sng" dirty="0">
              <a:solidFill>
                <a:schemeClr val="tx1"/>
              </a:solidFill>
            </a:endParaRPr>
          </a:p>
          <a:p>
            <a:pPr algn="ctr">
              <a:buClr>
                <a:srgbClr val="5FCBEF">
                  <a:lumMod val="50000"/>
                </a:srgbClr>
              </a:buClr>
            </a:pPr>
            <a:endParaRPr lang="fr-FR" sz="2600" dirty="0">
              <a:solidFill>
                <a:schemeClr val="tx1"/>
              </a:solidFill>
            </a:endParaRPr>
          </a:p>
        </p:txBody>
      </p:sp>
      <p:sp>
        <p:nvSpPr>
          <p:cNvPr id="11" name="Titre 10">
            <a:extLst>
              <a:ext uri="{FF2B5EF4-FFF2-40B4-BE49-F238E27FC236}">
                <a16:creationId xmlns:a16="http://schemas.microsoft.com/office/drawing/2014/main" id="{FDED6303-2A84-4362-86FD-16EC1AB655E0}"/>
              </a:ext>
            </a:extLst>
          </p:cNvPr>
          <p:cNvSpPr>
            <a:spLocks noGrp="1"/>
          </p:cNvSpPr>
          <p:nvPr>
            <p:ph type="title"/>
          </p:nvPr>
        </p:nvSpPr>
        <p:spPr>
          <a:xfrm>
            <a:off x="515936" y="102985"/>
            <a:ext cx="10620624" cy="861774"/>
          </a:xfrm>
        </p:spPr>
        <p:txBody>
          <a:bodyPr/>
          <a:lstStyle/>
          <a:p>
            <a:r>
              <a:rPr lang="fr-FR" sz="2800" dirty="0"/>
              <a:t>Les principaux éléments constitutifs de la rémunération des agents</a:t>
            </a:r>
          </a:p>
        </p:txBody>
      </p:sp>
      <p:sp>
        <p:nvSpPr>
          <p:cNvPr id="2" name="Espace réservé du numéro de diapositive 1">
            <a:extLst>
              <a:ext uri="{FF2B5EF4-FFF2-40B4-BE49-F238E27FC236}">
                <a16:creationId xmlns:a16="http://schemas.microsoft.com/office/drawing/2014/main" id="{0E57BE74-6C84-4B25-8A73-1A65263D3BD7}"/>
              </a:ext>
            </a:extLst>
          </p:cNvPr>
          <p:cNvSpPr>
            <a:spLocks noGrp="1"/>
          </p:cNvSpPr>
          <p:nvPr>
            <p:ph type="sldNum" sz="quarter" idx="4"/>
          </p:nvPr>
        </p:nvSpPr>
        <p:spPr/>
        <p:txBody>
          <a:bodyPr/>
          <a:lstStyle/>
          <a:p>
            <a:fld id="{575F2E87-1F19-49D4-B619-0824F37B2F3D}" type="slidenum">
              <a:rPr lang="fr-FR" smtClean="0"/>
              <a:pPr/>
              <a:t>14</a:t>
            </a:fld>
            <a:endParaRPr lang="fr-FR" dirty="0"/>
          </a:p>
        </p:txBody>
      </p:sp>
    </p:spTree>
    <p:extLst>
      <p:ext uri="{BB962C8B-B14F-4D97-AF65-F5344CB8AC3E}">
        <p14:creationId xmlns:p14="http://schemas.microsoft.com/office/powerpoint/2010/main" val="265825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677399-B191-403A-9167-1DE22902B7E0}"/>
              </a:ext>
            </a:extLst>
          </p:cNvPr>
          <p:cNvSpPr>
            <a:spLocks noGrp="1"/>
          </p:cNvSpPr>
          <p:nvPr>
            <p:ph type="body" sz="quarter" idx="10"/>
          </p:nvPr>
        </p:nvSpPr>
        <p:spPr/>
        <p:txBody>
          <a:bodyPr>
            <a:noAutofit/>
          </a:bodyPr>
          <a:lstStyle/>
          <a:p>
            <a:pPr lvl="1" algn="just">
              <a:buClr>
                <a:srgbClr val="C00000"/>
              </a:buClr>
              <a:buFont typeface="Wingdings" panose="05000000000000000000" pitchFamily="2" charset="2"/>
              <a:buChar char="q"/>
            </a:pPr>
            <a:endParaRPr lang="fr-FR" sz="1800" dirty="0"/>
          </a:p>
          <a:p>
            <a:pPr lvl="1" algn="just">
              <a:buClr>
                <a:srgbClr val="C00000"/>
              </a:buClr>
              <a:buFont typeface="Wingdings" panose="05000000000000000000" pitchFamily="2" charset="2"/>
              <a:buChar char="q"/>
            </a:pPr>
            <a:endParaRPr lang="fr-FR" sz="1800" dirty="0"/>
          </a:p>
          <a:p>
            <a:endParaRPr lang="fr-FR" dirty="0"/>
          </a:p>
        </p:txBody>
      </p:sp>
      <p:sp>
        <p:nvSpPr>
          <p:cNvPr id="2" name="Titre 1">
            <a:extLst>
              <a:ext uri="{FF2B5EF4-FFF2-40B4-BE49-F238E27FC236}">
                <a16:creationId xmlns:a16="http://schemas.microsoft.com/office/drawing/2014/main" id="{34E22636-75A5-46AB-B56A-D68EA6BBA7C4}"/>
              </a:ext>
            </a:extLst>
          </p:cNvPr>
          <p:cNvSpPr>
            <a:spLocks noGrp="1"/>
          </p:cNvSpPr>
          <p:nvPr>
            <p:ph type="title"/>
          </p:nvPr>
        </p:nvSpPr>
        <p:spPr/>
        <p:txBody>
          <a:bodyPr/>
          <a:lstStyle/>
          <a:p>
            <a:r>
              <a:rPr lang="fr-FR" dirty="0"/>
              <a:t>La section de fonctionnement – Les dépenses</a:t>
            </a:r>
          </a:p>
        </p:txBody>
      </p:sp>
      <p:sp>
        <p:nvSpPr>
          <p:cNvPr id="4" name="Espace réservé du pied de page 3">
            <a:extLst>
              <a:ext uri="{FF2B5EF4-FFF2-40B4-BE49-F238E27FC236}">
                <a16:creationId xmlns:a16="http://schemas.microsoft.com/office/drawing/2014/main" id="{627B9F2A-6344-4482-81BC-562EE7D55C3C}"/>
              </a:ext>
            </a:extLst>
          </p:cNvPr>
          <p:cNvSpPr>
            <a:spLocks noGrp="1"/>
          </p:cNvSpPr>
          <p:nvPr>
            <p:ph type="ftr" sz="quarter" idx="12"/>
          </p:nvPr>
        </p:nvSpPr>
        <p:spPr/>
        <p:txBody>
          <a:bodyPr/>
          <a:lstStyle/>
          <a:p>
            <a:r>
              <a:rPr lang="fr-FR"/>
              <a:t>Conseil municipal – 4 décembre 2024</a:t>
            </a:r>
            <a:endParaRPr lang="fr-FR" dirty="0"/>
          </a:p>
        </p:txBody>
      </p:sp>
      <p:sp>
        <p:nvSpPr>
          <p:cNvPr id="5" name="Espace réservé du numéro de diapositive 4">
            <a:extLst>
              <a:ext uri="{FF2B5EF4-FFF2-40B4-BE49-F238E27FC236}">
                <a16:creationId xmlns:a16="http://schemas.microsoft.com/office/drawing/2014/main" id="{BA711A08-465B-4CAE-B8C5-2EEF0D10A805}"/>
              </a:ext>
            </a:extLst>
          </p:cNvPr>
          <p:cNvSpPr>
            <a:spLocks noGrp="1"/>
          </p:cNvSpPr>
          <p:nvPr>
            <p:ph type="sldNum" sz="quarter" idx="4"/>
          </p:nvPr>
        </p:nvSpPr>
        <p:spPr/>
        <p:txBody>
          <a:bodyPr/>
          <a:lstStyle/>
          <a:p>
            <a:fld id="{575F2E87-1F19-49D4-B619-0824F37B2F3D}" type="slidenum">
              <a:rPr lang="fr-FR" smtClean="0"/>
              <a:pPr/>
              <a:t>15</a:t>
            </a:fld>
            <a:endParaRPr lang="fr-FR" dirty="0"/>
          </a:p>
        </p:txBody>
      </p:sp>
      <p:graphicFrame>
        <p:nvGraphicFramePr>
          <p:cNvPr id="8" name="Graphique 7">
            <a:extLst>
              <a:ext uri="{FF2B5EF4-FFF2-40B4-BE49-F238E27FC236}">
                <a16:creationId xmlns:a16="http://schemas.microsoft.com/office/drawing/2014/main" id="{A98881C8-7124-4674-99B0-11551F62E403}"/>
              </a:ext>
            </a:extLst>
          </p:cNvPr>
          <p:cNvGraphicFramePr>
            <a:graphicFrameLocks/>
          </p:cNvGraphicFramePr>
          <p:nvPr>
            <p:extLst>
              <p:ext uri="{D42A27DB-BD31-4B8C-83A1-F6EECF244321}">
                <p14:modId xmlns:p14="http://schemas.microsoft.com/office/powerpoint/2010/main" val="3672747706"/>
              </p:ext>
            </p:extLst>
          </p:nvPr>
        </p:nvGraphicFramePr>
        <p:xfrm>
          <a:off x="191344" y="996889"/>
          <a:ext cx="3998595" cy="4288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D741771B-8469-4DD3-82AA-F9059A6E2E88}"/>
              </a:ext>
            </a:extLst>
          </p:cNvPr>
          <p:cNvGraphicFramePr>
            <a:graphicFrameLocks/>
          </p:cNvGraphicFramePr>
          <p:nvPr>
            <p:extLst>
              <p:ext uri="{D42A27DB-BD31-4B8C-83A1-F6EECF244321}">
                <p14:modId xmlns:p14="http://schemas.microsoft.com/office/powerpoint/2010/main" val="3242548360"/>
              </p:ext>
            </p:extLst>
          </p:nvPr>
        </p:nvGraphicFramePr>
        <p:xfrm>
          <a:off x="4223793" y="978112"/>
          <a:ext cx="3744416" cy="4607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412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677399-B191-403A-9167-1DE22902B7E0}"/>
              </a:ext>
            </a:extLst>
          </p:cNvPr>
          <p:cNvSpPr>
            <a:spLocks noGrp="1"/>
          </p:cNvSpPr>
          <p:nvPr>
            <p:ph type="body" sz="quarter" idx="10"/>
          </p:nvPr>
        </p:nvSpPr>
        <p:spPr>
          <a:xfrm>
            <a:off x="515935" y="1052736"/>
            <a:ext cx="11340705" cy="3600400"/>
          </a:xfrm>
        </p:spPr>
        <p:txBody>
          <a:bodyPr>
            <a:noAutofit/>
          </a:bodyPr>
          <a:lstStyle/>
          <a:p>
            <a:pPr lvl="1" algn="just">
              <a:buFont typeface="Wingdings" panose="05000000000000000000" pitchFamily="2" charset="2"/>
              <a:buChar char="q"/>
            </a:pPr>
            <a:r>
              <a:rPr lang="fr-FR" sz="1600" dirty="0"/>
              <a:t> </a:t>
            </a:r>
            <a:r>
              <a:rPr lang="fr-FR" sz="1600" b="1" u="sng" dirty="0"/>
              <a:t>Les recettes liées à l’activité</a:t>
            </a:r>
            <a:r>
              <a:rPr lang="fr-FR" sz="1600" b="1" dirty="0"/>
              <a:t> :</a:t>
            </a:r>
          </a:p>
          <a:p>
            <a:pPr lvl="1" algn="just"/>
            <a:r>
              <a:rPr lang="fr-FR" sz="1600" dirty="0"/>
              <a:t>Hausse des recettes liées à la programmation culturelle pour un montant de 99 900 € soit + 20 900 €</a:t>
            </a:r>
          </a:p>
          <a:p>
            <a:pPr lvl="1" algn="just"/>
            <a:r>
              <a:rPr lang="fr-FR" sz="1600" dirty="0"/>
              <a:t>Hausse des recettes des prestations de bar : 4 640 € soit + 1 840 €</a:t>
            </a:r>
          </a:p>
          <a:p>
            <a:pPr lvl="1" algn="just">
              <a:buFont typeface="Wingdings" panose="05000000000000000000" pitchFamily="2" charset="2"/>
              <a:buChar char="q"/>
            </a:pPr>
            <a:r>
              <a:rPr lang="fr-FR" sz="1600" b="1" dirty="0"/>
              <a:t> </a:t>
            </a:r>
            <a:r>
              <a:rPr lang="fr-FR" sz="1600" b="1" u="sng" dirty="0"/>
              <a:t>Les autres financements :</a:t>
            </a:r>
          </a:p>
          <a:p>
            <a:pPr lvl="1" algn="just">
              <a:spcBef>
                <a:spcPts val="1200"/>
              </a:spcBef>
            </a:pPr>
            <a:r>
              <a:rPr lang="fr-FR" sz="1600" dirty="0"/>
              <a:t>Maintien de la subvention départementale à hauteur de 20 000 €</a:t>
            </a:r>
          </a:p>
          <a:p>
            <a:pPr lvl="1" algn="just">
              <a:spcBef>
                <a:spcPts val="1200"/>
              </a:spcBef>
            </a:pPr>
            <a:r>
              <a:rPr lang="fr-FR" sz="1600" dirty="0"/>
              <a:t>Subventions dans le cadre de la sensibilisation artistique et culturelle à hauteur de 7 000 €</a:t>
            </a:r>
          </a:p>
          <a:p>
            <a:pPr lvl="1" algn="just">
              <a:spcBef>
                <a:spcPts val="1200"/>
              </a:spcBef>
            </a:pPr>
            <a:r>
              <a:rPr lang="fr-FR" sz="1600" dirty="0"/>
              <a:t>Equilibre de la section de fonctionnement avec une hausse de la subvention communale de 14 150 € soit 354 000 € </a:t>
            </a:r>
          </a:p>
          <a:p>
            <a:pPr lvl="1" algn="just">
              <a:spcBef>
                <a:spcPts val="1200"/>
              </a:spcBef>
            </a:pPr>
            <a:r>
              <a:rPr lang="fr-FR" sz="1600" dirty="0"/>
              <a:t>Ajustement de la mise à disposition de personnel à la ville, inscrite sans contraction des dépenses et recettes, pour 105 000 € selon le réalisé 2024 soit une hausse de 18 000 € par rapport au BP 2024</a:t>
            </a:r>
          </a:p>
          <a:p>
            <a:pPr lvl="1" algn="just">
              <a:spcBef>
                <a:spcPts val="1200"/>
              </a:spcBef>
            </a:pPr>
            <a:r>
              <a:rPr lang="fr-FR" sz="1600" dirty="0"/>
              <a:t>Recherche de financements par le biais de partenariats / mécénats</a:t>
            </a:r>
          </a:p>
          <a:p>
            <a:pPr lvl="1" algn="just">
              <a:spcBef>
                <a:spcPts val="1200"/>
              </a:spcBef>
            </a:pPr>
            <a:endParaRPr lang="fr-FR" sz="1600" dirty="0"/>
          </a:p>
        </p:txBody>
      </p:sp>
      <p:sp>
        <p:nvSpPr>
          <p:cNvPr id="2" name="Titre 1">
            <a:extLst>
              <a:ext uri="{FF2B5EF4-FFF2-40B4-BE49-F238E27FC236}">
                <a16:creationId xmlns:a16="http://schemas.microsoft.com/office/drawing/2014/main" id="{34E22636-75A5-46AB-B56A-D68EA6BBA7C4}"/>
              </a:ext>
            </a:extLst>
          </p:cNvPr>
          <p:cNvSpPr>
            <a:spLocks noGrp="1"/>
          </p:cNvSpPr>
          <p:nvPr>
            <p:ph type="title"/>
          </p:nvPr>
        </p:nvSpPr>
        <p:spPr/>
        <p:txBody>
          <a:bodyPr/>
          <a:lstStyle/>
          <a:p>
            <a:r>
              <a:rPr lang="fr-FR" dirty="0"/>
              <a:t>La section de fonctionnement – Les recettes</a:t>
            </a:r>
          </a:p>
        </p:txBody>
      </p:sp>
      <p:sp>
        <p:nvSpPr>
          <p:cNvPr id="4" name="Espace réservé du pied de page 3">
            <a:extLst>
              <a:ext uri="{FF2B5EF4-FFF2-40B4-BE49-F238E27FC236}">
                <a16:creationId xmlns:a16="http://schemas.microsoft.com/office/drawing/2014/main" id="{1A273D86-6DD6-41C7-95B1-23E5BB007F62}"/>
              </a:ext>
            </a:extLst>
          </p:cNvPr>
          <p:cNvSpPr>
            <a:spLocks noGrp="1"/>
          </p:cNvSpPr>
          <p:nvPr>
            <p:ph type="ftr" sz="quarter" idx="12"/>
          </p:nvPr>
        </p:nvSpPr>
        <p:spPr/>
        <p:txBody>
          <a:bodyPr/>
          <a:lstStyle/>
          <a:p>
            <a:r>
              <a:rPr lang="fr-FR"/>
              <a:t>Conseil municipal – 4 décembre 2024</a:t>
            </a:r>
            <a:endParaRPr lang="fr-FR" dirty="0"/>
          </a:p>
        </p:txBody>
      </p:sp>
      <p:sp>
        <p:nvSpPr>
          <p:cNvPr id="5" name="Espace réservé du numéro de diapositive 4">
            <a:extLst>
              <a:ext uri="{FF2B5EF4-FFF2-40B4-BE49-F238E27FC236}">
                <a16:creationId xmlns:a16="http://schemas.microsoft.com/office/drawing/2014/main" id="{2BA72ECB-52A4-48D9-9F91-1DA26D22C1E1}"/>
              </a:ext>
            </a:extLst>
          </p:cNvPr>
          <p:cNvSpPr>
            <a:spLocks noGrp="1"/>
          </p:cNvSpPr>
          <p:nvPr>
            <p:ph type="sldNum" sz="quarter" idx="4"/>
          </p:nvPr>
        </p:nvSpPr>
        <p:spPr/>
        <p:txBody>
          <a:bodyPr/>
          <a:lstStyle/>
          <a:p>
            <a:fld id="{575F2E87-1F19-49D4-B619-0824F37B2F3D}" type="slidenum">
              <a:rPr lang="fr-FR" smtClean="0"/>
              <a:pPr/>
              <a:t>16</a:t>
            </a:fld>
            <a:endParaRPr lang="fr-FR" dirty="0"/>
          </a:p>
        </p:txBody>
      </p:sp>
    </p:spTree>
    <p:extLst>
      <p:ext uri="{BB962C8B-B14F-4D97-AF65-F5344CB8AC3E}">
        <p14:creationId xmlns:p14="http://schemas.microsoft.com/office/powerpoint/2010/main" val="218819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E22636-75A5-46AB-B56A-D68EA6BBA7C4}"/>
              </a:ext>
            </a:extLst>
          </p:cNvPr>
          <p:cNvSpPr>
            <a:spLocks noGrp="1"/>
          </p:cNvSpPr>
          <p:nvPr>
            <p:ph type="title"/>
          </p:nvPr>
        </p:nvSpPr>
        <p:spPr/>
        <p:txBody>
          <a:bodyPr/>
          <a:lstStyle/>
          <a:p>
            <a:r>
              <a:rPr lang="fr-FR" dirty="0"/>
              <a:t>La section de fonctionnement – Les recettes</a:t>
            </a:r>
          </a:p>
        </p:txBody>
      </p:sp>
      <p:sp>
        <p:nvSpPr>
          <p:cNvPr id="4" name="Espace réservé du pied de page 3">
            <a:extLst>
              <a:ext uri="{FF2B5EF4-FFF2-40B4-BE49-F238E27FC236}">
                <a16:creationId xmlns:a16="http://schemas.microsoft.com/office/drawing/2014/main" id="{1A822463-5FC2-4333-9531-F02C946C7F46}"/>
              </a:ext>
            </a:extLst>
          </p:cNvPr>
          <p:cNvSpPr>
            <a:spLocks noGrp="1"/>
          </p:cNvSpPr>
          <p:nvPr>
            <p:ph type="ftr" sz="quarter" idx="12"/>
          </p:nvPr>
        </p:nvSpPr>
        <p:spPr/>
        <p:txBody>
          <a:bodyPr/>
          <a:lstStyle/>
          <a:p>
            <a:r>
              <a:rPr lang="fr-FR"/>
              <a:t>Conseil municipal – 4 décembre 2024</a:t>
            </a:r>
            <a:endParaRPr lang="fr-FR" dirty="0"/>
          </a:p>
        </p:txBody>
      </p:sp>
      <p:sp>
        <p:nvSpPr>
          <p:cNvPr id="3" name="Espace réservé du numéro de diapositive 2">
            <a:extLst>
              <a:ext uri="{FF2B5EF4-FFF2-40B4-BE49-F238E27FC236}">
                <a16:creationId xmlns:a16="http://schemas.microsoft.com/office/drawing/2014/main" id="{5FAB0DA5-020B-4DDE-B64E-6A0D698E1D36}"/>
              </a:ext>
            </a:extLst>
          </p:cNvPr>
          <p:cNvSpPr>
            <a:spLocks noGrp="1"/>
          </p:cNvSpPr>
          <p:nvPr>
            <p:ph type="sldNum" sz="quarter" idx="4"/>
          </p:nvPr>
        </p:nvSpPr>
        <p:spPr/>
        <p:txBody>
          <a:bodyPr/>
          <a:lstStyle/>
          <a:p>
            <a:fld id="{575F2E87-1F19-49D4-B619-0824F37B2F3D}" type="slidenum">
              <a:rPr lang="fr-FR" smtClean="0"/>
              <a:pPr/>
              <a:t>17</a:t>
            </a:fld>
            <a:endParaRPr lang="fr-FR" dirty="0"/>
          </a:p>
        </p:txBody>
      </p:sp>
      <p:graphicFrame>
        <p:nvGraphicFramePr>
          <p:cNvPr id="8" name="Graphique 7">
            <a:extLst>
              <a:ext uri="{FF2B5EF4-FFF2-40B4-BE49-F238E27FC236}">
                <a16:creationId xmlns:a16="http://schemas.microsoft.com/office/drawing/2014/main" id="{FFC6DBAE-FF55-45F7-95BB-A7DEB994F2F6}"/>
              </a:ext>
            </a:extLst>
          </p:cNvPr>
          <p:cNvGraphicFramePr>
            <a:graphicFrameLocks/>
          </p:cNvGraphicFramePr>
          <p:nvPr>
            <p:extLst>
              <p:ext uri="{D42A27DB-BD31-4B8C-83A1-F6EECF244321}">
                <p14:modId xmlns:p14="http://schemas.microsoft.com/office/powerpoint/2010/main" val="1535956175"/>
              </p:ext>
            </p:extLst>
          </p:nvPr>
        </p:nvGraphicFramePr>
        <p:xfrm>
          <a:off x="335360" y="1091166"/>
          <a:ext cx="4176463" cy="4210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C6468F07-A9C4-43F3-B94B-B21D3C0BC2E2}"/>
              </a:ext>
            </a:extLst>
          </p:cNvPr>
          <p:cNvGraphicFramePr>
            <a:graphicFrameLocks/>
          </p:cNvGraphicFramePr>
          <p:nvPr>
            <p:extLst>
              <p:ext uri="{D42A27DB-BD31-4B8C-83A1-F6EECF244321}">
                <p14:modId xmlns:p14="http://schemas.microsoft.com/office/powerpoint/2010/main" val="621103262"/>
              </p:ext>
            </p:extLst>
          </p:nvPr>
        </p:nvGraphicFramePr>
        <p:xfrm>
          <a:off x="4448175" y="1091166"/>
          <a:ext cx="3295649" cy="44142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445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E22636-75A5-46AB-B56A-D68EA6BBA7C4}"/>
              </a:ext>
            </a:extLst>
          </p:cNvPr>
          <p:cNvSpPr>
            <a:spLocks noGrp="1"/>
          </p:cNvSpPr>
          <p:nvPr>
            <p:ph type="title"/>
          </p:nvPr>
        </p:nvSpPr>
        <p:spPr/>
        <p:txBody>
          <a:bodyPr/>
          <a:lstStyle/>
          <a:p>
            <a:r>
              <a:rPr lang="fr-FR" dirty="0"/>
              <a:t>La section d’investissement</a:t>
            </a:r>
          </a:p>
        </p:txBody>
      </p:sp>
      <p:sp>
        <p:nvSpPr>
          <p:cNvPr id="9" name="Espace réservé du contenu 2">
            <a:extLst>
              <a:ext uri="{FF2B5EF4-FFF2-40B4-BE49-F238E27FC236}">
                <a16:creationId xmlns:a16="http://schemas.microsoft.com/office/drawing/2014/main" id="{6D59A644-2484-45C6-AB60-162433B08A8A}"/>
              </a:ext>
            </a:extLst>
          </p:cNvPr>
          <p:cNvSpPr txBox="1">
            <a:spLocks/>
          </p:cNvSpPr>
          <p:nvPr/>
        </p:nvSpPr>
        <p:spPr>
          <a:xfrm>
            <a:off x="515935" y="1268760"/>
            <a:ext cx="11160127" cy="86409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50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50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10000"/>
              </a:lnSpc>
              <a:buClr>
                <a:srgbClr val="0070C0"/>
              </a:buClr>
              <a:buNone/>
            </a:pPr>
            <a:r>
              <a:rPr lang="fr-FR" sz="1600" dirty="0">
                <a:solidFill>
                  <a:schemeClr val="tx1"/>
                </a:solidFill>
              </a:rPr>
              <a:t>Depuis le 1</a:t>
            </a:r>
            <a:r>
              <a:rPr lang="fr-FR" sz="1600" baseline="30000" dirty="0">
                <a:solidFill>
                  <a:schemeClr val="tx1"/>
                </a:solidFill>
              </a:rPr>
              <a:t>er</a:t>
            </a:r>
            <a:r>
              <a:rPr lang="fr-FR" sz="1600" dirty="0">
                <a:solidFill>
                  <a:schemeClr val="tx1"/>
                </a:solidFill>
              </a:rPr>
              <a:t> janvier 2021, seules les dépenses relatives au mobilier et au matériel informatique sont à prendre en compte.</a:t>
            </a:r>
          </a:p>
          <a:p>
            <a:pPr marL="0" indent="0" algn="just">
              <a:lnSpc>
                <a:spcPct val="110000"/>
              </a:lnSpc>
              <a:buClr>
                <a:srgbClr val="0070C0"/>
              </a:buClr>
              <a:buNone/>
            </a:pPr>
            <a:r>
              <a:rPr lang="fr-FR" sz="1600" dirty="0">
                <a:solidFill>
                  <a:schemeClr val="tx1"/>
                </a:solidFill>
              </a:rPr>
              <a:t>Pour 2025 :</a:t>
            </a:r>
          </a:p>
          <a:p>
            <a:pPr algn="just">
              <a:lnSpc>
                <a:spcPct val="110000"/>
              </a:lnSpc>
              <a:buClr>
                <a:srgbClr val="0070C0"/>
              </a:buClr>
              <a:buFont typeface="Wingdings" panose="05000000000000000000" pitchFamily="2" charset="2"/>
              <a:buChar char="Ø"/>
            </a:pPr>
            <a:r>
              <a:rPr lang="fr-FR" sz="1600" dirty="0">
                <a:solidFill>
                  <a:schemeClr val="tx1"/>
                </a:solidFill>
              </a:rPr>
              <a:t>5 000 € répartis entre des besoins en matériel informatique et du mobilier.</a:t>
            </a:r>
          </a:p>
        </p:txBody>
      </p:sp>
      <p:sp>
        <p:nvSpPr>
          <p:cNvPr id="4" name="Espace réservé du pied de page 3">
            <a:extLst>
              <a:ext uri="{FF2B5EF4-FFF2-40B4-BE49-F238E27FC236}">
                <a16:creationId xmlns:a16="http://schemas.microsoft.com/office/drawing/2014/main" id="{FD6543B2-7A37-4626-A94B-68032E87D324}"/>
              </a:ext>
            </a:extLst>
          </p:cNvPr>
          <p:cNvSpPr>
            <a:spLocks noGrp="1"/>
          </p:cNvSpPr>
          <p:nvPr>
            <p:ph type="ftr" sz="quarter" idx="12"/>
          </p:nvPr>
        </p:nvSpPr>
        <p:spPr/>
        <p:txBody>
          <a:bodyPr/>
          <a:lstStyle/>
          <a:p>
            <a:r>
              <a:rPr lang="fr-FR"/>
              <a:t>Conseil municipal – 4 décembre 2024</a:t>
            </a:r>
            <a:endParaRPr lang="fr-FR" dirty="0"/>
          </a:p>
        </p:txBody>
      </p:sp>
      <p:sp>
        <p:nvSpPr>
          <p:cNvPr id="3" name="Espace réservé du numéro de diapositive 2">
            <a:extLst>
              <a:ext uri="{FF2B5EF4-FFF2-40B4-BE49-F238E27FC236}">
                <a16:creationId xmlns:a16="http://schemas.microsoft.com/office/drawing/2014/main" id="{763C3311-E1F6-462F-82FA-513312F5532E}"/>
              </a:ext>
            </a:extLst>
          </p:cNvPr>
          <p:cNvSpPr>
            <a:spLocks noGrp="1"/>
          </p:cNvSpPr>
          <p:nvPr>
            <p:ph type="sldNum" sz="quarter" idx="4"/>
          </p:nvPr>
        </p:nvSpPr>
        <p:spPr/>
        <p:txBody>
          <a:bodyPr/>
          <a:lstStyle/>
          <a:p>
            <a:fld id="{575F2E87-1F19-49D4-B619-0824F37B2F3D}" type="slidenum">
              <a:rPr lang="fr-FR" smtClean="0"/>
              <a:pPr/>
              <a:t>18</a:t>
            </a:fld>
            <a:endParaRPr lang="fr-FR" dirty="0"/>
          </a:p>
        </p:txBody>
      </p:sp>
    </p:spTree>
    <p:extLst>
      <p:ext uri="{BB962C8B-B14F-4D97-AF65-F5344CB8AC3E}">
        <p14:creationId xmlns:p14="http://schemas.microsoft.com/office/powerpoint/2010/main" val="405949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CE82C2-FB0B-416F-99BF-00D0048B7FFE}"/>
              </a:ext>
            </a:extLst>
          </p:cNvPr>
          <p:cNvSpPr>
            <a:spLocks noGrp="1"/>
          </p:cNvSpPr>
          <p:nvPr>
            <p:ph type="title"/>
          </p:nvPr>
        </p:nvSpPr>
        <p:spPr>
          <a:xfrm>
            <a:off x="3179676" y="2528900"/>
            <a:ext cx="6660740" cy="1332148"/>
          </a:xfrm>
        </p:spPr>
        <p:txBody>
          <a:bodyPr/>
          <a:lstStyle/>
          <a:p>
            <a:r>
              <a:rPr lang="fr-FR" dirty="0"/>
              <a:t>Évolution des finances communales</a:t>
            </a:r>
          </a:p>
        </p:txBody>
      </p:sp>
      <p:sp>
        <p:nvSpPr>
          <p:cNvPr id="14" name="Espace réservé du pied de page 13">
            <a:extLst>
              <a:ext uri="{FF2B5EF4-FFF2-40B4-BE49-F238E27FC236}">
                <a16:creationId xmlns:a16="http://schemas.microsoft.com/office/drawing/2014/main" id="{43234EF4-089D-4358-BDCC-079C84FA83A9}"/>
              </a:ext>
            </a:extLst>
          </p:cNvPr>
          <p:cNvSpPr>
            <a:spLocks noGrp="1"/>
          </p:cNvSpPr>
          <p:nvPr>
            <p:ph type="ftr" sz="quarter" idx="14"/>
          </p:nvPr>
        </p:nvSpPr>
        <p:spPr/>
        <p:txBody>
          <a:bodyPr/>
          <a:lstStyle/>
          <a:p>
            <a:r>
              <a:rPr lang="fr-FR"/>
              <a:t>Conseil municipal – 4 décembre 2024</a:t>
            </a:r>
            <a:endParaRPr lang="fr-FR" dirty="0"/>
          </a:p>
        </p:txBody>
      </p:sp>
    </p:spTree>
    <p:extLst>
      <p:ext uri="{BB962C8B-B14F-4D97-AF65-F5344CB8AC3E}">
        <p14:creationId xmlns:p14="http://schemas.microsoft.com/office/powerpoint/2010/main" val="149041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a:extLst>
              <a:ext uri="{FF2B5EF4-FFF2-40B4-BE49-F238E27FC236}">
                <a16:creationId xmlns:a16="http://schemas.microsoft.com/office/drawing/2014/main" id="{A21EFC67-A59A-49F3-8A79-EE1A58E0E1C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0" y="0"/>
            <a:ext cx="3276000" cy="6858000"/>
          </a:xfrm>
        </p:spPr>
      </p:pic>
      <p:sp>
        <p:nvSpPr>
          <p:cNvPr id="2" name="Titre 1">
            <a:extLst>
              <a:ext uri="{FF2B5EF4-FFF2-40B4-BE49-F238E27FC236}">
                <a16:creationId xmlns:a16="http://schemas.microsoft.com/office/drawing/2014/main" id="{33CE82C2-FB0B-416F-99BF-00D0048B7FFE}"/>
              </a:ext>
            </a:extLst>
          </p:cNvPr>
          <p:cNvSpPr>
            <a:spLocks noGrp="1"/>
          </p:cNvSpPr>
          <p:nvPr>
            <p:ph type="title"/>
          </p:nvPr>
        </p:nvSpPr>
        <p:spPr>
          <a:xfrm>
            <a:off x="4691844" y="2528899"/>
            <a:ext cx="7164796" cy="2509231"/>
          </a:xfrm>
        </p:spPr>
        <p:txBody>
          <a:bodyPr/>
          <a:lstStyle/>
          <a:p>
            <a:r>
              <a:rPr lang="fr-FR" dirty="0"/>
              <a:t>LE RAPPORT D’ORIENTATION BUDGÉTAIRE 2025</a:t>
            </a:r>
            <a:br>
              <a:rPr lang="fr-FR" dirty="0"/>
            </a:br>
            <a:r>
              <a:rPr lang="fr-FR" dirty="0"/>
              <a:t>BUDGET ANNEXE DE LA RCAVB</a:t>
            </a:r>
          </a:p>
        </p:txBody>
      </p:sp>
      <p:sp>
        <p:nvSpPr>
          <p:cNvPr id="14" name="Espace réservé du pied de page 13">
            <a:extLst>
              <a:ext uri="{FF2B5EF4-FFF2-40B4-BE49-F238E27FC236}">
                <a16:creationId xmlns:a16="http://schemas.microsoft.com/office/drawing/2014/main" id="{43234EF4-089D-4358-BDCC-079C84FA83A9}"/>
              </a:ext>
            </a:extLst>
          </p:cNvPr>
          <p:cNvSpPr>
            <a:spLocks noGrp="1"/>
          </p:cNvSpPr>
          <p:nvPr>
            <p:ph type="ftr" sz="quarter" idx="14"/>
          </p:nvPr>
        </p:nvSpPr>
        <p:spPr>
          <a:xfrm>
            <a:off x="3709392" y="6057292"/>
            <a:ext cx="5040000" cy="230832"/>
          </a:xfrm>
        </p:spPr>
        <p:txBody>
          <a:bodyPr/>
          <a:lstStyle/>
          <a:p>
            <a:r>
              <a:rPr lang="fr-FR"/>
              <a:t>Conseil municipal – 4 décembre 2024</a:t>
            </a:r>
            <a:endParaRPr lang="fr-FR" dirty="0"/>
          </a:p>
        </p:txBody>
      </p:sp>
      <p:pic>
        <p:nvPicPr>
          <p:cNvPr id="10" name="Image 9">
            <a:extLst>
              <a:ext uri="{FF2B5EF4-FFF2-40B4-BE49-F238E27FC236}">
                <a16:creationId xmlns:a16="http://schemas.microsoft.com/office/drawing/2014/main" id="{B9431E32-571B-4953-941E-3E88BF3CFF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7873" y="5038131"/>
            <a:ext cx="898571" cy="847769"/>
          </a:xfrm>
          <a:prstGeom prst="rect">
            <a:avLst/>
          </a:prstGeom>
        </p:spPr>
      </p:pic>
      <p:sp>
        <p:nvSpPr>
          <p:cNvPr id="6" name="Sous-titre 4">
            <a:extLst>
              <a:ext uri="{FF2B5EF4-FFF2-40B4-BE49-F238E27FC236}">
                <a16:creationId xmlns:a16="http://schemas.microsoft.com/office/drawing/2014/main" id="{65E7D779-1C2E-46BD-ACAF-1CF11BB03D55}"/>
              </a:ext>
            </a:extLst>
          </p:cNvPr>
          <p:cNvSpPr>
            <a:spLocks noGrp="1"/>
          </p:cNvSpPr>
          <p:nvPr>
            <p:ph type="subTitle" idx="1"/>
          </p:nvPr>
        </p:nvSpPr>
        <p:spPr>
          <a:xfrm>
            <a:off x="4561510" y="1031528"/>
            <a:ext cx="994430" cy="1362862"/>
          </a:xfrm>
        </p:spPr>
        <p:txBody>
          <a:bodyPr/>
          <a:lstStyle/>
          <a:p>
            <a:r>
              <a:rPr lang="fr-FR" dirty="0"/>
              <a:t>2</a:t>
            </a:r>
          </a:p>
        </p:txBody>
      </p:sp>
    </p:spTree>
    <p:extLst>
      <p:ext uri="{BB962C8B-B14F-4D97-AF65-F5344CB8AC3E}">
        <p14:creationId xmlns:p14="http://schemas.microsoft.com/office/powerpoint/2010/main" val="1235512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677399-B191-403A-9167-1DE22902B7E0}"/>
              </a:ext>
            </a:extLst>
          </p:cNvPr>
          <p:cNvSpPr>
            <a:spLocks noGrp="1"/>
          </p:cNvSpPr>
          <p:nvPr>
            <p:ph type="body" sz="quarter" idx="10"/>
          </p:nvPr>
        </p:nvSpPr>
        <p:spPr/>
        <p:txBody>
          <a:bodyPr>
            <a:noAutofit/>
          </a:bodyPr>
          <a:lstStyle/>
          <a:p>
            <a:pPr lvl="1" algn="just">
              <a:buClr>
                <a:srgbClr val="C00000"/>
              </a:buClr>
              <a:buFont typeface="Wingdings" panose="05000000000000000000" pitchFamily="2" charset="2"/>
              <a:buChar char="q"/>
            </a:pPr>
            <a:endParaRPr lang="fr-FR" sz="1800" dirty="0"/>
          </a:p>
          <a:p>
            <a:pPr lvl="1" algn="just">
              <a:buClr>
                <a:srgbClr val="C00000"/>
              </a:buClr>
              <a:buFont typeface="Wingdings" panose="05000000000000000000" pitchFamily="2" charset="2"/>
              <a:buChar char="q"/>
            </a:pPr>
            <a:endParaRPr lang="fr-FR" sz="1800" dirty="0"/>
          </a:p>
          <a:p>
            <a:endParaRPr lang="fr-FR" dirty="0"/>
          </a:p>
        </p:txBody>
      </p:sp>
      <p:sp>
        <p:nvSpPr>
          <p:cNvPr id="4" name="Espace réservé du pied de page 3">
            <a:extLst>
              <a:ext uri="{FF2B5EF4-FFF2-40B4-BE49-F238E27FC236}">
                <a16:creationId xmlns:a16="http://schemas.microsoft.com/office/drawing/2014/main" id="{625E6C9C-D5A4-4D45-A45E-400A5E302746}"/>
              </a:ext>
            </a:extLst>
          </p:cNvPr>
          <p:cNvSpPr>
            <a:spLocks noGrp="1"/>
          </p:cNvSpPr>
          <p:nvPr>
            <p:ph type="ftr" sz="quarter" idx="12"/>
          </p:nvPr>
        </p:nvSpPr>
        <p:spPr/>
        <p:txBody>
          <a:bodyPr/>
          <a:lstStyle/>
          <a:p>
            <a:r>
              <a:rPr lang="fr-FR"/>
              <a:t>Conseil municipal – 4 décembre 2024</a:t>
            </a:r>
            <a:endParaRPr lang="fr-FR" dirty="0"/>
          </a:p>
        </p:txBody>
      </p:sp>
      <p:sp>
        <p:nvSpPr>
          <p:cNvPr id="8" name="Titre 7">
            <a:extLst>
              <a:ext uri="{FF2B5EF4-FFF2-40B4-BE49-F238E27FC236}">
                <a16:creationId xmlns:a16="http://schemas.microsoft.com/office/drawing/2014/main" id="{0C06CE00-513D-4545-8DC1-1D766D3FD5E4}"/>
              </a:ext>
            </a:extLst>
          </p:cNvPr>
          <p:cNvSpPr>
            <a:spLocks noGrp="1"/>
          </p:cNvSpPr>
          <p:nvPr>
            <p:ph type="title"/>
          </p:nvPr>
        </p:nvSpPr>
        <p:spPr/>
        <p:txBody>
          <a:bodyPr/>
          <a:lstStyle/>
          <a:p>
            <a:r>
              <a:rPr lang="fr-FR" dirty="0"/>
              <a:t>Prospective budget RCAVB 2021-2027</a:t>
            </a:r>
          </a:p>
        </p:txBody>
      </p:sp>
      <p:sp>
        <p:nvSpPr>
          <p:cNvPr id="2" name="Espace réservé du numéro de diapositive 1">
            <a:extLst>
              <a:ext uri="{FF2B5EF4-FFF2-40B4-BE49-F238E27FC236}">
                <a16:creationId xmlns:a16="http://schemas.microsoft.com/office/drawing/2014/main" id="{C70F7D38-47D8-4A6B-8200-7FADA401A7D5}"/>
              </a:ext>
            </a:extLst>
          </p:cNvPr>
          <p:cNvSpPr>
            <a:spLocks noGrp="1"/>
          </p:cNvSpPr>
          <p:nvPr>
            <p:ph type="sldNum" sz="quarter" idx="4"/>
          </p:nvPr>
        </p:nvSpPr>
        <p:spPr/>
        <p:txBody>
          <a:bodyPr/>
          <a:lstStyle/>
          <a:p>
            <a:fld id="{575F2E87-1F19-49D4-B619-0824F37B2F3D}" type="slidenum">
              <a:rPr lang="fr-FR" smtClean="0"/>
              <a:pPr/>
              <a:t>20</a:t>
            </a:fld>
            <a:endParaRPr lang="fr-FR" dirty="0"/>
          </a:p>
        </p:txBody>
      </p:sp>
      <p:graphicFrame>
        <p:nvGraphicFramePr>
          <p:cNvPr id="10" name="Objet 9">
            <a:extLst>
              <a:ext uri="{FF2B5EF4-FFF2-40B4-BE49-F238E27FC236}">
                <a16:creationId xmlns:a16="http://schemas.microsoft.com/office/drawing/2014/main" id="{529661E1-0EA5-4257-BCE1-65F1DF2466CA}"/>
              </a:ext>
            </a:extLst>
          </p:cNvPr>
          <p:cNvGraphicFramePr>
            <a:graphicFrameLocks noChangeAspect="1"/>
          </p:cNvGraphicFramePr>
          <p:nvPr>
            <p:extLst>
              <p:ext uri="{D42A27DB-BD31-4B8C-83A1-F6EECF244321}">
                <p14:modId xmlns:p14="http://schemas.microsoft.com/office/powerpoint/2010/main" val="797520543"/>
              </p:ext>
            </p:extLst>
          </p:nvPr>
        </p:nvGraphicFramePr>
        <p:xfrm>
          <a:off x="546056" y="1144756"/>
          <a:ext cx="9994900" cy="3443287"/>
        </p:xfrm>
        <a:graphic>
          <a:graphicData uri="http://schemas.openxmlformats.org/presentationml/2006/ole">
            <mc:AlternateContent xmlns:mc="http://schemas.openxmlformats.org/markup-compatibility/2006">
              <mc:Choice xmlns:v="urn:schemas-microsoft-com:vml" Requires="v">
                <p:oleObj spid="_x0000_s1026" name="Worksheet" r:id="rId3" imgW="9994679" imgH="3442931" progId="Excel.Sheet.12">
                  <p:embed/>
                </p:oleObj>
              </mc:Choice>
              <mc:Fallback>
                <p:oleObj name="Worksheet" r:id="rId3" imgW="9994679" imgH="3442931" progId="Excel.Sheet.12">
                  <p:embed/>
                  <p:pic>
                    <p:nvPicPr>
                      <p:cNvPr id="10" name="Objet 9">
                        <a:extLst>
                          <a:ext uri="{FF2B5EF4-FFF2-40B4-BE49-F238E27FC236}">
                            <a16:creationId xmlns:a16="http://schemas.microsoft.com/office/drawing/2014/main" id="{529661E1-0EA5-4257-BCE1-65F1DF2466CA}"/>
                          </a:ext>
                        </a:extLst>
                      </p:cNvPr>
                      <p:cNvPicPr/>
                      <p:nvPr/>
                    </p:nvPicPr>
                    <p:blipFill>
                      <a:blip r:embed="rId4"/>
                      <a:stretch>
                        <a:fillRect/>
                      </a:stretch>
                    </p:blipFill>
                    <p:spPr>
                      <a:xfrm>
                        <a:off x="546056" y="1144756"/>
                        <a:ext cx="9994900" cy="3443287"/>
                      </a:xfrm>
                      <a:prstGeom prst="rect">
                        <a:avLst/>
                      </a:prstGeom>
                    </p:spPr>
                  </p:pic>
                </p:oleObj>
              </mc:Fallback>
            </mc:AlternateContent>
          </a:graphicData>
        </a:graphic>
      </p:graphicFrame>
    </p:spTree>
    <p:extLst>
      <p:ext uri="{BB962C8B-B14F-4D97-AF65-F5344CB8AC3E}">
        <p14:creationId xmlns:p14="http://schemas.microsoft.com/office/powerpoint/2010/main" val="292586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ED34C3B-4A03-4929-B8E4-B15F3E82C6EC}"/>
              </a:ext>
            </a:extLst>
          </p:cNvPr>
          <p:cNvSpPr>
            <a:spLocks noGrp="1"/>
          </p:cNvSpPr>
          <p:nvPr>
            <p:ph type="ftr" sz="quarter" idx="12"/>
          </p:nvPr>
        </p:nvSpPr>
        <p:spPr>
          <a:xfrm>
            <a:off x="839976" y="6382060"/>
            <a:ext cx="5040000" cy="153888"/>
          </a:xfrm>
        </p:spPr>
        <p:txBody>
          <a:bodyPr/>
          <a:lstStyle/>
          <a:p>
            <a:r>
              <a:rPr lang="fr-FR"/>
              <a:t>Conseil municipal – 4 décembre 2024</a:t>
            </a:r>
            <a:endParaRPr lang="fr-FR" dirty="0"/>
          </a:p>
        </p:txBody>
      </p:sp>
      <p:sp>
        <p:nvSpPr>
          <p:cNvPr id="4" name="Titre 3">
            <a:extLst>
              <a:ext uri="{FF2B5EF4-FFF2-40B4-BE49-F238E27FC236}">
                <a16:creationId xmlns:a16="http://schemas.microsoft.com/office/drawing/2014/main" id="{2E3060C8-5D9A-4654-9290-33550EC5F806}"/>
              </a:ext>
            </a:extLst>
          </p:cNvPr>
          <p:cNvSpPr>
            <a:spLocks noGrp="1"/>
          </p:cNvSpPr>
          <p:nvPr>
            <p:ph type="title"/>
          </p:nvPr>
        </p:nvSpPr>
        <p:spPr/>
        <p:txBody>
          <a:bodyPr/>
          <a:lstStyle/>
          <a:p>
            <a:r>
              <a:rPr lang="fr-FR" dirty="0"/>
              <a:t>Plan</a:t>
            </a:r>
          </a:p>
        </p:txBody>
      </p:sp>
      <p:sp>
        <p:nvSpPr>
          <p:cNvPr id="7" name="Espace réservé du contenu 2">
            <a:extLst>
              <a:ext uri="{FF2B5EF4-FFF2-40B4-BE49-F238E27FC236}">
                <a16:creationId xmlns:a16="http://schemas.microsoft.com/office/drawing/2014/main" id="{FD068EAE-848B-4F5E-84C6-2B25EE4F19B5}"/>
              </a:ext>
            </a:extLst>
          </p:cNvPr>
          <p:cNvSpPr>
            <a:spLocks noGrp="1"/>
          </p:cNvSpPr>
          <p:nvPr>
            <p:ph type="body" sz="quarter" idx="10"/>
          </p:nvPr>
        </p:nvSpPr>
        <p:spPr>
          <a:xfrm>
            <a:off x="515938" y="1628775"/>
            <a:ext cx="11052175" cy="2616101"/>
          </a:xfrm>
        </p:spPr>
        <p:txBody>
          <a:bodyPr/>
          <a:lstStyle/>
          <a:p>
            <a:pPr>
              <a:buFont typeface="Wingdings" panose="05000000000000000000" pitchFamily="2" charset="2"/>
              <a:buChar char="q"/>
            </a:pPr>
            <a:r>
              <a:rPr lang="fr-FR" b="1" dirty="0"/>
              <a:t> Contexte général</a:t>
            </a:r>
          </a:p>
          <a:p>
            <a:pPr marL="714375" lvl="1" indent="-352425">
              <a:buClr>
                <a:schemeClr val="tx2"/>
              </a:buClr>
              <a:buFont typeface="Wingdings" panose="05000000000000000000" pitchFamily="2" charset="2"/>
              <a:buChar char="Ø"/>
            </a:pPr>
            <a:r>
              <a:rPr lang="fr-FR" sz="2000" dirty="0"/>
              <a:t>La situation budgétaire de la Ville</a:t>
            </a:r>
          </a:p>
          <a:p>
            <a:pPr>
              <a:spcBef>
                <a:spcPts val="3600"/>
              </a:spcBef>
              <a:buFont typeface="Wingdings" panose="05000000000000000000" pitchFamily="2" charset="2"/>
              <a:buChar char="q"/>
            </a:pPr>
            <a:r>
              <a:rPr lang="fr-FR" b="1" dirty="0"/>
              <a:t> Tendances budgétaires et orientations</a:t>
            </a:r>
          </a:p>
          <a:p>
            <a:pPr marL="717550" lvl="2" indent="-342900">
              <a:buFont typeface="Wingdings" panose="05000000000000000000" pitchFamily="2" charset="2"/>
              <a:buChar char="Ø"/>
            </a:pPr>
            <a:r>
              <a:rPr lang="fr-FR" sz="2000" dirty="0"/>
              <a:t>La section de fonctionnement</a:t>
            </a:r>
          </a:p>
          <a:p>
            <a:pPr marL="717550" lvl="2" indent="-342900">
              <a:buFont typeface="Wingdings" panose="05000000000000000000" pitchFamily="2" charset="2"/>
              <a:buChar char="Ø"/>
            </a:pPr>
            <a:r>
              <a:rPr lang="fr-FR" sz="2000" dirty="0"/>
              <a:t>La section d’investissement</a:t>
            </a:r>
          </a:p>
          <a:p>
            <a:pPr marL="717550" lvl="2" indent="-342900">
              <a:buFont typeface="Wingdings" panose="05000000000000000000" pitchFamily="2" charset="2"/>
              <a:buChar char="Ø"/>
            </a:pPr>
            <a:r>
              <a:rPr lang="fr-FR" sz="2000" dirty="0"/>
              <a:t>La prospective du budget annexe de la RCAVB</a:t>
            </a:r>
          </a:p>
        </p:txBody>
      </p:sp>
      <p:sp>
        <p:nvSpPr>
          <p:cNvPr id="2" name="Espace réservé du numéro de diapositive 1">
            <a:extLst>
              <a:ext uri="{FF2B5EF4-FFF2-40B4-BE49-F238E27FC236}">
                <a16:creationId xmlns:a16="http://schemas.microsoft.com/office/drawing/2014/main" id="{FB532793-2C17-4606-83B1-1BBBF73BA5D3}"/>
              </a:ext>
            </a:extLst>
          </p:cNvPr>
          <p:cNvSpPr>
            <a:spLocks noGrp="1"/>
          </p:cNvSpPr>
          <p:nvPr>
            <p:ph type="sldNum" sz="quarter" idx="4"/>
          </p:nvPr>
        </p:nvSpPr>
        <p:spPr/>
        <p:txBody>
          <a:bodyPr/>
          <a:lstStyle/>
          <a:p>
            <a:fld id="{575F2E87-1F19-49D4-B619-0824F37B2F3D}" type="slidenum">
              <a:rPr lang="fr-FR" smtClean="0"/>
              <a:pPr/>
              <a:t>3</a:t>
            </a:fld>
            <a:endParaRPr lang="fr-FR" dirty="0"/>
          </a:p>
        </p:txBody>
      </p:sp>
    </p:spTree>
    <p:extLst>
      <p:ext uri="{BB962C8B-B14F-4D97-AF65-F5344CB8AC3E}">
        <p14:creationId xmlns:p14="http://schemas.microsoft.com/office/powerpoint/2010/main" val="5513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CE82C2-FB0B-416F-99BF-00D0048B7FFE}"/>
              </a:ext>
            </a:extLst>
          </p:cNvPr>
          <p:cNvSpPr>
            <a:spLocks noGrp="1"/>
          </p:cNvSpPr>
          <p:nvPr>
            <p:ph type="title"/>
          </p:nvPr>
        </p:nvSpPr>
        <p:spPr>
          <a:xfrm>
            <a:off x="3179676" y="2528900"/>
            <a:ext cx="6660740" cy="1332148"/>
          </a:xfrm>
        </p:spPr>
        <p:txBody>
          <a:bodyPr/>
          <a:lstStyle/>
          <a:p>
            <a:r>
              <a:rPr lang="fr-FR" dirty="0"/>
              <a:t>Contexte général</a:t>
            </a:r>
          </a:p>
        </p:txBody>
      </p:sp>
      <p:sp>
        <p:nvSpPr>
          <p:cNvPr id="14" name="Espace réservé du pied de page 13">
            <a:extLst>
              <a:ext uri="{FF2B5EF4-FFF2-40B4-BE49-F238E27FC236}">
                <a16:creationId xmlns:a16="http://schemas.microsoft.com/office/drawing/2014/main" id="{43234EF4-089D-4358-BDCC-079C84FA83A9}"/>
              </a:ext>
            </a:extLst>
          </p:cNvPr>
          <p:cNvSpPr>
            <a:spLocks noGrp="1"/>
          </p:cNvSpPr>
          <p:nvPr>
            <p:ph type="ftr" sz="quarter" idx="14"/>
          </p:nvPr>
        </p:nvSpPr>
        <p:spPr/>
        <p:txBody>
          <a:bodyPr/>
          <a:lstStyle/>
          <a:p>
            <a:r>
              <a:rPr lang="fr-FR"/>
              <a:t>Conseil municipal – 4 décembre 2024</a:t>
            </a:r>
            <a:endParaRPr lang="fr-FR" dirty="0"/>
          </a:p>
        </p:txBody>
      </p:sp>
    </p:spTree>
    <p:extLst>
      <p:ext uri="{BB962C8B-B14F-4D97-AF65-F5344CB8AC3E}">
        <p14:creationId xmlns:p14="http://schemas.microsoft.com/office/powerpoint/2010/main" val="40630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ED34C3B-4A03-4929-B8E4-B15F3E82C6EC}"/>
              </a:ext>
            </a:extLst>
          </p:cNvPr>
          <p:cNvSpPr>
            <a:spLocks noGrp="1"/>
          </p:cNvSpPr>
          <p:nvPr>
            <p:ph type="ftr" sz="quarter" idx="12"/>
          </p:nvPr>
        </p:nvSpPr>
        <p:spPr/>
        <p:txBody>
          <a:bodyPr/>
          <a:lstStyle/>
          <a:p>
            <a:r>
              <a:rPr lang="fr-FR"/>
              <a:t>Conseil municipal – 4 décembre 2024</a:t>
            </a:r>
            <a:endParaRPr lang="fr-FR" dirty="0"/>
          </a:p>
        </p:txBody>
      </p:sp>
      <p:sp>
        <p:nvSpPr>
          <p:cNvPr id="4" name="Titre 3">
            <a:extLst>
              <a:ext uri="{FF2B5EF4-FFF2-40B4-BE49-F238E27FC236}">
                <a16:creationId xmlns:a16="http://schemas.microsoft.com/office/drawing/2014/main" id="{2E3060C8-5D9A-4654-9290-33550EC5F806}"/>
              </a:ext>
            </a:extLst>
          </p:cNvPr>
          <p:cNvSpPr>
            <a:spLocks noGrp="1"/>
          </p:cNvSpPr>
          <p:nvPr>
            <p:ph type="title"/>
          </p:nvPr>
        </p:nvSpPr>
        <p:spPr/>
        <p:txBody>
          <a:bodyPr/>
          <a:lstStyle/>
          <a:p>
            <a:r>
              <a:rPr lang="fr-FR" dirty="0"/>
              <a:t>La situation budgétaire</a:t>
            </a:r>
          </a:p>
        </p:txBody>
      </p:sp>
      <p:sp>
        <p:nvSpPr>
          <p:cNvPr id="8" name="Espace réservé du contenu 2">
            <a:extLst>
              <a:ext uri="{FF2B5EF4-FFF2-40B4-BE49-F238E27FC236}">
                <a16:creationId xmlns:a16="http://schemas.microsoft.com/office/drawing/2014/main" id="{3BE7A291-8DA4-4C15-9D44-B0179A4E615F}"/>
              </a:ext>
            </a:extLst>
          </p:cNvPr>
          <p:cNvSpPr>
            <a:spLocks noGrp="1"/>
          </p:cNvSpPr>
          <p:nvPr>
            <p:ph type="body" sz="quarter" idx="10"/>
          </p:nvPr>
        </p:nvSpPr>
        <p:spPr>
          <a:xfrm>
            <a:off x="519318" y="1340769"/>
            <a:ext cx="11160126" cy="2304256"/>
          </a:xfrm>
        </p:spPr>
        <p:txBody>
          <a:bodyPr>
            <a:normAutofit/>
          </a:bodyPr>
          <a:lstStyle/>
          <a:p>
            <a:pPr algn="just"/>
            <a:r>
              <a:rPr lang="fr-FR" sz="1600" b="0" dirty="0"/>
              <a:t>La désinflation mondiale se poursuit et la croissance devrait rester stable. Les perspectives risquent cependant d’être révisées à la baisse avec l’accentuation possible des tensions géopolitiques, la montée du protectionnisme, la poursuite des phénomènes météorologiques extrêmes… La croissance en France devrait atteindre 1,1% en 2024 alors que l’inflation s’élève à 2,5%. </a:t>
            </a:r>
          </a:p>
          <a:p>
            <a:pPr algn="just"/>
            <a:r>
              <a:rPr lang="fr-FR" sz="1600" b="0" dirty="0"/>
              <a:t>Pour l’année 2025, la croissance devrait ralentir et arriver à 0,8% tout comme l’inflation qui est projetée à 1,5%.</a:t>
            </a:r>
          </a:p>
          <a:p>
            <a:pPr marL="0" indent="0" algn="just">
              <a:spcBef>
                <a:spcPts val="1200"/>
              </a:spcBef>
              <a:buNone/>
            </a:pPr>
            <a:r>
              <a:rPr lang="fr-FR" sz="1600" b="0" dirty="0"/>
              <a:t>Le budget de la Régie Culturelle Autonome de la Ville de Brignais (RCAVB) est soumis aux mêmes contraintes budgétaires que le budget de la Ville qui le finance au travers d’une subvention d’équilibre. </a:t>
            </a:r>
          </a:p>
        </p:txBody>
      </p:sp>
      <p:sp>
        <p:nvSpPr>
          <p:cNvPr id="5" name="Espace réservé du numéro de diapositive 4">
            <a:extLst>
              <a:ext uri="{FF2B5EF4-FFF2-40B4-BE49-F238E27FC236}">
                <a16:creationId xmlns:a16="http://schemas.microsoft.com/office/drawing/2014/main" id="{57160B05-82AA-480B-8009-12D9D5102278}"/>
              </a:ext>
            </a:extLst>
          </p:cNvPr>
          <p:cNvSpPr>
            <a:spLocks noGrp="1"/>
          </p:cNvSpPr>
          <p:nvPr>
            <p:ph type="sldNum" sz="quarter" idx="4"/>
          </p:nvPr>
        </p:nvSpPr>
        <p:spPr/>
        <p:txBody>
          <a:bodyPr/>
          <a:lstStyle/>
          <a:p>
            <a:fld id="{575F2E87-1F19-49D4-B619-0824F37B2F3D}" type="slidenum">
              <a:rPr lang="fr-FR" smtClean="0"/>
              <a:pPr/>
              <a:t>5</a:t>
            </a:fld>
            <a:endParaRPr lang="fr-FR" dirty="0"/>
          </a:p>
        </p:txBody>
      </p:sp>
      <p:graphicFrame>
        <p:nvGraphicFramePr>
          <p:cNvPr id="7" name="Graphique 6">
            <a:extLst>
              <a:ext uri="{FF2B5EF4-FFF2-40B4-BE49-F238E27FC236}">
                <a16:creationId xmlns:a16="http://schemas.microsoft.com/office/drawing/2014/main" id="{C66DC4F6-E849-419E-92D6-7F957957F719}"/>
              </a:ext>
            </a:extLst>
          </p:cNvPr>
          <p:cNvGraphicFramePr>
            <a:graphicFrameLocks/>
          </p:cNvGraphicFramePr>
          <p:nvPr>
            <p:extLst>
              <p:ext uri="{D42A27DB-BD31-4B8C-83A1-F6EECF244321}">
                <p14:modId xmlns:p14="http://schemas.microsoft.com/office/powerpoint/2010/main" val="389843179"/>
              </p:ext>
            </p:extLst>
          </p:nvPr>
        </p:nvGraphicFramePr>
        <p:xfrm>
          <a:off x="695400" y="3501739"/>
          <a:ext cx="6042473" cy="2758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488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ED34C3B-4A03-4929-B8E4-B15F3E82C6EC}"/>
              </a:ext>
            </a:extLst>
          </p:cNvPr>
          <p:cNvSpPr>
            <a:spLocks noGrp="1"/>
          </p:cNvSpPr>
          <p:nvPr>
            <p:ph type="ftr" sz="quarter" idx="12"/>
          </p:nvPr>
        </p:nvSpPr>
        <p:spPr/>
        <p:txBody>
          <a:bodyPr/>
          <a:lstStyle/>
          <a:p>
            <a:r>
              <a:rPr lang="fr-FR"/>
              <a:t>Conseil municipal – 4 décembre 2024</a:t>
            </a:r>
            <a:endParaRPr lang="fr-FR" dirty="0"/>
          </a:p>
        </p:txBody>
      </p:sp>
      <p:sp>
        <p:nvSpPr>
          <p:cNvPr id="4" name="Titre 3">
            <a:extLst>
              <a:ext uri="{FF2B5EF4-FFF2-40B4-BE49-F238E27FC236}">
                <a16:creationId xmlns:a16="http://schemas.microsoft.com/office/drawing/2014/main" id="{2E3060C8-5D9A-4654-9290-33550EC5F806}"/>
              </a:ext>
            </a:extLst>
          </p:cNvPr>
          <p:cNvSpPr>
            <a:spLocks noGrp="1"/>
          </p:cNvSpPr>
          <p:nvPr>
            <p:ph type="title"/>
          </p:nvPr>
        </p:nvSpPr>
        <p:spPr/>
        <p:txBody>
          <a:bodyPr/>
          <a:lstStyle/>
          <a:p>
            <a:r>
              <a:rPr lang="fr-FR" dirty="0"/>
              <a:t>La situation budgétaire</a:t>
            </a:r>
          </a:p>
        </p:txBody>
      </p:sp>
      <p:sp>
        <p:nvSpPr>
          <p:cNvPr id="8" name="Espace réservé du contenu 2">
            <a:extLst>
              <a:ext uri="{FF2B5EF4-FFF2-40B4-BE49-F238E27FC236}">
                <a16:creationId xmlns:a16="http://schemas.microsoft.com/office/drawing/2014/main" id="{2CB95BE2-10A5-4ADB-8A6E-AED62B85EF81}"/>
              </a:ext>
            </a:extLst>
          </p:cNvPr>
          <p:cNvSpPr txBox="1">
            <a:spLocks/>
          </p:cNvSpPr>
          <p:nvPr/>
        </p:nvSpPr>
        <p:spPr>
          <a:xfrm>
            <a:off x="515937" y="1340768"/>
            <a:ext cx="11160126" cy="3487761"/>
          </a:xfrm>
          <a:prstGeom prst="rect">
            <a:avLst/>
          </a:prstGeom>
        </p:spPr>
        <p:txBody>
          <a:bodyPr>
            <a:noAutofit/>
          </a:bodyPr>
          <a:lstStyle>
            <a:lvl1pPr marL="0" indent="0" algn="l" defTabSz="914400" rtl="0" eaLnBrk="1" latinLnBrk="0" hangingPunct="1">
              <a:lnSpc>
                <a:spcPct val="100000"/>
              </a:lnSpc>
              <a:spcBef>
                <a:spcPts val="1800"/>
              </a:spcBef>
              <a:buFontTx/>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2pPr>
            <a:lvl3pPr marL="144000" indent="-144000" algn="l" defTabSz="914400" rtl="0" eaLnBrk="1" latinLnBrk="0" hangingPunct="1">
              <a:lnSpc>
                <a:spcPct val="100000"/>
              </a:lnSpc>
              <a:spcBef>
                <a:spcPts val="600"/>
              </a:spcBef>
              <a:buClr>
                <a:schemeClr val="tx2"/>
              </a:buClr>
              <a:buFont typeface="Symbol" panose="05050102010706020507" pitchFamily="18" charset="2"/>
              <a:buChar char="·"/>
              <a:defRPr sz="1400" kern="1200">
                <a:solidFill>
                  <a:schemeClr val="tx1"/>
                </a:solidFill>
                <a:latin typeface="+mn-lt"/>
                <a:ea typeface="+mn-ea"/>
                <a:cs typeface="+mn-cs"/>
              </a:defRPr>
            </a:lvl3pPr>
            <a:lvl4pPr marL="144000" indent="0" algn="l" defTabSz="914400" rtl="0" eaLnBrk="1" latinLnBrk="0" hangingPunct="1">
              <a:lnSpc>
                <a:spcPct val="100000"/>
              </a:lnSpc>
              <a:spcBef>
                <a:spcPts val="300"/>
              </a:spcBef>
              <a:buFontTx/>
              <a:buNone/>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600" b="0" dirty="0"/>
              <a:t>Afin de pouvoir concilier le maintien d’un service public de qualité tout en faisant face aux restrictions budgétaires dans le cadre du redressement des finances publiques, il a été demandé aux services, y compris la RCAVB, d’atteindre les objectifs suivants pour leur budget 2025 :</a:t>
            </a:r>
          </a:p>
          <a:p>
            <a:pPr marL="447675" lvl="1" indent="-269875" algn="just">
              <a:buFont typeface="Wingdings" panose="05000000000000000000" pitchFamily="2" charset="2"/>
              <a:buChar char="q"/>
            </a:pPr>
            <a:r>
              <a:rPr lang="fr-FR" sz="1600" dirty="0"/>
              <a:t>Dans le cadre de la masse salariale, pas de nouvelles créations de poste </a:t>
            </a:r>
          </a:p>
          <a:p>
            <a:pPr marL="447675" lvl="1" indent="-269875" algn="just">
              <a:buFont typeface="Wingdings" panose="05000000000000000000" pitchFamily="2" charset="2"/>
              <a:buChar char="q"/>
            </a:pPr>
            <a:r>
              <a:rPr lang="fr-FR" sz="1600" dirty="0"/>
              <a:t>Prioriser les demandes (-3% sur les charges de fonctionnement)</a:t>
            </a:r>
          </a:p>
          <a:p>
            <a:pPr marL="447675" lvl="1" indent="-269875" algn="just">
              <a:buFont typeface="Wingdings" panose="05000000000000000000" pitchFamily="2" charset="2"/>
              <a:buChar char="q"/>
            </a:pPr>
            <a:r>
              <a:rPr lang="fr-FR" sz="1600" dirty="0"/>
              <a:t>Trouver de nouvelles sources d’économie</a:t>
            </a:r>
          </a:p>
          <a:p>
            <a:pPr marL="447675" lvl="1" indent="-269875" algn="just">
              <a:buFont typeface="Wingdings" panose="05000000000000000000" pitchFamily="2" charset="2"/>
              <a:buChar char="q"/>
            </a:pPr>
            <a:r>
              <a:rPr lang="fr-FR" sz="1600" dirty="0"/>
              <a:t>Subvention d’équilibre limitée à l’évolution de la masse salariale</a:t>
            </a:r>
          </a:p>
          <a:p>
            <a:pPr algn="just"/>
            <a:r>
              <a:rPr lang="fr-FR" sz="1600" b="0" dirty="0"/>
              <a:t>Concernant le budget prévisionnel 2025 de la RCAVB :</a:t>
            </a:r>
          </a:p>
          <a:p>
            <a:pPr marL="447675" lvl="1" indent="-269875" algn="just">
              <a:buFont typeface="Wingdings" panose="05000000000000000000" pitchFamily="2" charset="2"/>
              <a:buChar char="q"/>
            </a:pPr>
            <a:r>
              <a:rPr lang="fr-FR" sz="1600" dirty="0"/>
              <a:t>Les charges à caractère général affichent une hausse de 9 % soit 18 050 € par rapport au budget primitif 2024.</a:t>
            </a:r>
          </a:p>
          <a:p>
            <a:pPr marL="447675" lvl="1" indent="-269875" algn="just">
              <a:buFont typeface="Wingdings" panose="05000000000000000000" pitchFamily="2" charset="2"/>
              <a:buChar char="q"/>
            </a:pPr>
            <a:r>
              <a:rPr lang="fr-FR" sz="1600" dirty="0"/>
              <a:t>Les charges de personnel sont en hausse de  42 000 € en intégrant la mise à disposition du personnel sans contraction des dépenses et des recettes soit une enveloppe globale de 361 750 €</a:t>
            </a:r>
            <a:endParaRPr lang="fr-FR" sz="1600" b="1" dirty="0"/>
          </a:p>
        </p:txBody>
      </p:sp>
      <p:sp>
        <p:nvSpPr>
          <p:cNvPr id="2" name="Espace réservé du numéro de diapositive 1">
            <a:extLst>
              <a:ext uri="{FF2B5EF4-FFF2-40B4-BE49-F238E27FC236}">
                <a16:creationId xmlns:a16="http://schemas.microsoft.com/office/drawing/2014/main" id="{A9B82F5A-80D5-4237-9F2A-E04657726E1C}"/>
              </a:ext>
            </a:extLst>
          </p:cNvPr>
          <p:cNvSpPr>
            <a:spLocks noGrp="1"/>
          </p:cNvSpPr>
          <p:nvPr>
            <p:ph type="sldNum" sz="quarter" idx="4"/>
          </p:nvPr>
        </p:nvSpPr>
        <p:spPr/>
        <p:txBody>
          <a:bodyPr/>
          <a:lstStyle/>
          <a:p>
            <a:fld id="{575F2E87-1F19-49D4-B619-0824F37B2F3D}" type="slidenum">
              <a:rPr lang="fr-FR" smtClean="0"/>
              <a:pPr/>
              <a:t>6</a:t>
            </a:fld>
            <a:endParaRPr lang="fr-FR" dirty="0"/>
          </a:p>
        </p:txBody>
      </p:sp>
      <p:sp>
        <p:nvSpPr>
          <p:cNvPr id="7" name="Espace réservé du contenu 2">
            <a:extLst>
              <a:ext uri="{FF2B5EF4-FFF2-40B4-BE49-F238E27FC236}">
                <a16:creationId xmlns:a16="http://schemas.microsoft.com/office/drawing/2014/main" id="{FDD78EB5-1AA1-47F2-8EDB-1828BCD56CB7}"/>
              </a:ext>
            </a:extLst>
          </p:cNvPr>
          <p:cNvSpPr txBox="1">
            <a:spLocks/>
          </p:cNvSpPr>
          <p:nvPr/>
        </p:nvSpPr>
        <p:spPr>
          <a:xfrm>
            <a:off x="515936" y="4797152"/>
            <a:ext cx="7956328" cy="864096"/>
          </a:xfrm>
          <a:prstGeom prst="rect">
            <a:avLst/>
          </a:prstGeom>
        </p:spPr>
        <p:txBody>
          <a:bodyPr>
            <a:noAutofit/>
          </a:bodyPr>
          <a:lstStyle>
            <a:lvl1pPr marL="0" indent="0" algn="l" defTabSz="914400" rtl="0" eaLnBrk="1" latinLnBrk="0" hangingPunct="1">
              <a:lnSpc>
                <a:spcPct val="100000"/>
              </a:lnSpc>
              <a:spcBef>
                <a:spcPts val="1800"/>
              </a:spcBef>
              <a:buFontTx/>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2pPr>
            <a:lvl3pPr marL="144000" indent="-144000" algn="l" defTabSz="914400" rtl="0" eaLnBrk="1" latinLnBrk="0" hangingPunct="1">
              <a:lnSpc>
                <a:spcPct val="100000"/>
              </a:lnSpc>
              <a:spcBef>
                <a:spcPts val="600"/>
              </a:spcBef>
              <a:buClr>
                <a:schemeClr val="tx2"/>
              </a:buClr>
              <a:buFont typeface="Symbol" panose="05050102010706020507" pitchFamily="18" charset="2"/>
              <a:buChar char="·"/>
              <a:defRPr sz="1400" kern="1200">
                <a:solidFill>
                  <a:schemeClr val="tx1"/>
                </a:solidFill>
                <a:latin typeface="+mn-lt"/>
                <a:ea typeface="+mn-ea"/>
                <a:cs typeface="+mn-cs"/>
              </a:defRPr>
            </a:lvl3pPr>
            <a:lvl4pPr marL="144000" indent="0" algn="l" defTabSz="914400" rtl="0" eaLnBrk="1" latinLnBrk="0" hangingPunct="1">
              <a:lnSpc>
                <a:spcPct val="100000"/>
              </a:lnSpc>
              <a:spcBef>
                <a:spcPts val="300"/>
              </a:spcBef>
              <a:buFontTx/>
              <a:buNone/>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lvl="1" indent="-269875" algn="just">
              <a:buFont typeface="Wingdings" panose="05000000000000000000" pitchFamily="2" charset="2"/>
              <a:buChar char="q"/>
            </a:pPr>
            <a:r>
              <a:rPr lang="fr-FR" sz="1600" dirty="0"/>
              <a:t>Les recettes de spectacles sont en hausse de 26 % soit 20 900 € par rapport au budget primitif 2024.</a:t>
            </a:r>
          </a:p>
          <a:p>
            <a:pPr marL="457200" lvl="1">
              <a:buClr>
                <a:srgbClr val="C00000"/>
              </a:buClr>
            </a:pPr>
            <a:r>
              <a:rPr lang="fr-FR" sz="1600" b="1" i="1" dirty="0"/>
              <a:t>Il est rappelé que ce budget est géré en HT</a:t>
            </a:r>
            <a:endParaRPr lang="fr-FR" sz="1600" b="1" dirty="0"/>
          </a:p>
        </p:txBody>
      </p:sp>
    </p:spTree>
    <p:extLst>
      <p:ext uri="{BB962C8B-B14F-4D97-AF65-F5344CB8AC3E}">
        <p14:creationId xmlns:p14="http://schemas.microsoft.com/office/powerpoint/2010/main" val="153451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CE82C2-FB0B-416F-99BF-00D0048B7FFE}"/>
              </a:ext>
            </a:extLst>
          </p:cNvPr>
          <p:cNvSpPr>
            <a:spLocks noGrp="1"/>
          </p:cNvSpPr>
          <p:nvPr>
            <p:ph type="title"/>
          </p:nvPr>
        </p:nvSpPr>
        <p:spPr>
          <a:xfrm>
            <a:off x="3179676" y="2528900"/>
            <a:ext cx="6660740" cy="1332148"/>
          </a:xfrm>
        </p:spPr>
        <p:txBody>
          <a:bodyPr/>
          <a:lstStyle/>
          <a:p>
            <a:r>
              <a:rPr lang="fr-FR" dirty="0"/>
              <a:t>Tendances budgétaires et orientations</a:t>
            </a:r>
          </a:p>
        </p:txBody>
      </p:sp>
      <p:sp>
        <p:nvSpPr>
          <p:cNvPr id="14" name="Espace réservé du pied de page 13">
            <a:extLst>
              <a:ext uri="{FF2B5EF4-FFF2-40B4-BE49-F238E27FC236}">
                <a16:creationId xmlns:a16="http://schemas.microsoft.com/office/drawing/2014/main" id="{43234EF4-089D-4358-BDCC-079C84FA83A9}"/>
              </a:ext>
            </a:extLst>
          </p:cNvPr>
          <p:cNvSpPr>
            <a:spLocks noGrp="1"/>
          </p:cNvSpPr>
          <p:nvPr>
            <p:ph type="ftr" sz="quarter" idx="14"/>
          </p:nvPr>
        </p:nvSpPr>
        <p:spPr/>
        <p:txBody>
          <a:bodyPr/>
          <a:lstStyle/>
          <a:p>
            <a:r>
              <a:rPr lang="fr-FR"/>
              <a:t>Conseil municipal – 4 décembre 2024</a:t>
            </a:r>
            <a:endParaRPr lang="fr-FR" dirty="0"/>
          </a:p>
        </p:txBody>
      </p:sp>
    </p:spTree>
    <p:extLst>
      <p:ext uri="{BB962C8B-B14F-4D97-AF65-F5344CB8AC3E}">
        <p14:creationId xmlns:p14="http://schemas.microsoft.com/office/powerpoint/2010/main" val="70041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677399-B191-403A-9167-1DE22902B7E0}"/>
              </a:ext>
            </a:extLst>
          </p:cNvPr>
          <p:cNvSpPr>
            <a:spLocks noGrp="1"/>
          </p:cNvSpPr>
          <p:nvPr>
            <p:ph type="body" sz="quarter" idx="10"/>
          </p:nvPr>
        </p:nvSpPr>
        <p:spPr>
          <a:xfrm>
            <a:off x="536569" y="1366609"/>
            <a:ext cx="11139493" cy="3510191"/>
          </a:xfrm>
        </p:spPr>
        <p:txBody>
          <a:bodyPr>
            <a:noAutofit/>
          </a:bodyPr>
          <a:lstStyle/>
          <a:p>
            <a:pPr lvl="1" algn="just">
              <a:buFont typeface="Wingdings" panose="05000000000000000000" pitchFamily="2" charset="2"/>
              <a:buChar char="q"/>
            </a:pPr>
            <a:r>
              <a:rPr lang="fr-FR" sz="1800" b="1" dirty="0"/>
              <a:t> </a:t>
            </a:r>
            <a:r>
              <a:rPr lang="fr-FR" sz="1800" b="1" u="sng" dirty="0"/>
              <a:t>Volet « administratif</a:t>
            </a:r>
            <a:r>
              <a:rPr lang="fr-FR" sz="1800" b="1" dirty="0"/>
              <a:t> » : 8 500 €</a:t>
            </a:r>
          </a:p>
          <a:p>
            <a:pPr lvl="1" algn="just">
              <a:buClr>
                <a:srgbClr val="C00000"/>
              </a:buClr>
            </a:pPr>
            <a:r>
              <a:rPr lang="fr-FR" sz="1600" dirty="0"/>
              <a:t>Il s’agit des dépenses relatives au fonctionnement des agents du service : frais de formation, frais de déplacements, frais de téléphonie, frais d’affranchissement, primes d’assurances, fournitures administratives…</a:t>
            </a:r>
          </a:p>
          <a:p>
            <a:pPr lvl="1" algn="just">
              <a:spcBef>
                <a:spcPts val="0"/>
              </a:spcBef>
              <a:buClr>
                <a:srgbClr val="C00000"/>
              </a:buClr>
            </a:pPr>
            <a:r>
              <a:rPr lang="fr-FR" sz="1600" dirty="0"/>
              <a:t>Elles sont en hausse de 1 050 € soit 14 % en lien avec l’ajustement des frais bancaires (billetterie) et des formations identifiées pour les agents (recyclage électrique pour le régisseur ; formation PSC1 pour la chargée billetterie et formation sur le mécénat pour l’assistante de direction).</a:t>
            </a:r>
          </a:p>
          <a:p>
            <a:pPr lvl="1" algn="just">
              <a:spcBef>
                <a:spcPts val="0"/>
              </a:spcBef>
              <a:buClr>
                <a:srgbClr val="C00000"/>
              </a:buClr>
            </a:pPr>
            <a:endParaRPr lang="fr-FR" sz="1600" dirty="0"/>
          </a:p>
          <a:p>
            <a:pPr lvl="1" algn="just">
              <a:buFont typeface="Wingdings" panose="05000000000000000000" pitchFamily="2" charset="2"/>
              <a:buChar char="q"/>
            </a:pPr>
            <a:r>
              <a:rPr lang="fr-FR" sz="1800" b="1" dirty="0"/>
              <a:t> </a:t>
            </a:r>
            <a:r>
              <a:rPr lang="fr-FR" sz="1800" b="1" u="sng" dirty="0"/>
              <a:t>Volet « culture</a:t>
            </a:r>
            <a:r>
              <a:rPr lang="fr-FR" sz="1800" b="1" dirty="0"/>
              <a:t> » : 221 000 €</a:t>
            </a:r>
          </a:p>
          <a:p>
            <a:pPr lvl="1" algn="just">
              <a:buClr>
                <a:srgbClr val="C00000"/>
              </a:buClr>
            </a:pPr>
            <a:r>
              <a:rPr lang="fr-FR" sz="1600" dirty="0"/>
              <a:t>Ces dépenses augmentent d’environ 17 000 € et sont en lien avec la saison culturelle. Parmi les objectifs de celle-ci, on retrouve :</a:t>
            </a:r>
          </a:p>
          <a:p>
            <a:pPr marL="447675" lvl="2" indent="-269875" algn="just">
              <a:spcBef>
                <a:spcPts val="0"/>
              </a:spcBef>
              <a:buClrTx/>
              <a:buFont typeface="Arial" panose="020B0604020202020204" pitchFamily="34" charset="0"/>
              <a:buChar char="•"/>
            </a:pPr>
            <a:r>
              <a:rPr lang="fr-FR" sz="1600" dirty="0"/>
              <a:t>Une offre culturelle riche et variée à destination de l’ensemble des publics. </a:t>
            </a:r>
          </a:p>
          <a:p>
            <a:pPr marL="447675" lvl="2" indent="-269875" algn="just">
              <a:spcBef>
                <a:spcPts val="0"/>
              </a:spcBef>
              <a:buClrTx/>
              <a:buFont typeface="Arial" panose="020B0604020202020204" pitchFamily="34" charset="0"/>
              <a:buChar char="•"/>
            </a:pPr>
            <a:r>
              <a:rPr lang="fr-FR" sz="1600" dirty="0"/>
              <a:t>Une diminution dans le choix des spectacles scolaires (passant de 10 à 7 spectacles tout en maintenant 3 spectacles maximum par niveau)</a:t>
            </a:r>
          </a:p>
        </p:txBody>
      </p:sp>
      <p:sp>
        <p:nvSpPr>
          <p:cNvPr id="2" name="Titre 1">
            <a:extLst>
              <a:ext uri="{FF2B5EF4-FFF2-40B4-BE49-F238E27FC236}">
                <a16:creationId xmlns:a16="http://schemas.microsoft.com/office/drawing/2014/main" id="{34E22636-75A5-46AB-B56A-D68EA6BBA7C4}"/>
              </a:ext>
            </a:extLst>
          </p:cNvPr>
          <p:cNvSpPr>
            <a:spLocks noGrp="1"/>
          </p:cNvSpPr>
          <p:nvPr>
            <p:ph type="title"/>
          </p:nvPr>
        </p:nvSpPr>
        <p:spPr>
          <a:xfrm>
            <a:off x="515937" y="310734"/>
            <a:ext cx="10957100" cy="446276"/>
          </a:xfrm>
        </p:spPr>
        <p:txBody>
          <a:bodyPr/>
          <a:lstStyle/>
          <a:p>
            <a:r>
              <a:rPr lang="fr-FR" sz="2900" dirty="0"/>
              <a:t>La section de fonctionnement – Les charges à caractère général</a:t>
            </a:r>
          </a:p>
        </p:txBody>
      </p:sp>
      <p:sp>
        <p:nvSpPr>
          <p:cNvPr id="4" name="Espace réservé du pied de page 3">
            <a:extLst>
              <a:ext uri="{FF2B5EF4-FFF2-40B4-BE49-F238E27FC236}">
                <a16:creationId xmlns:a16="http://schemas.microsoft.com/office/drawing/2014/main" id="{5F4E8BA4-2BBB-48A1-AC5B-1848E47A3CFD}"/>
              </a:ext>
            </a:extLst>
          </p:cNvPr>
          <p:cNvSpPr>
            <a:spLocks noGrp="1"/>
          </p:cNvSpPr>
          <p:nvPr>
            <p:ph type="ftr" sz="quarter" idx="12"/>
          </p:nvPr>
        </p:nvSpPr>
        <p:spPr/>
        <p:txBody>
          <a:bodyPr/>
          <a:lstStyle/>
          <a:p>
            <a:r>
              <a:rPr lang="fr-FR"/>
              <a:t>Conseil municipal – 4 décembre 2024</a:t>
            </a:r>
            <a:endParaRPr lang="fr-FR" dirty="0"/>
          </a:p>
        </p:txBody>
      </p:sp>
      <p:sp>
        <p:nvSpPr>
          <p:cNvPr id="5" name="Espace réservé du numéro de diapositive 4">
            <a:extLst>
              <a:ext uri="{FF2B5EF4-FFF2-40B4-BE49-F238E27FC236}">
                <a16:creationId xmlns:a16="http://schemas.microsoft.com/office/drawing/2014/main" id="{271BAD17-34D2-416D-B0A2-A54E6AFA2FCE}"/>
              </a:ext>
            </a:extLst>
          </p:cNvPr>
          <p:cNvSpPr>
            <a:spLocks noGrp="1"/>
          </p:cNvSpPr>
          <p:nvPr>
            <p:ph type="sldNum" sz="quarter" idx="4"/>
          </p:nvPr>
        </p:nvSpPr>
        <p:spPr/>
        <p:txBody>
          <a:bodyPr/>
          <a:lstStyle/>
          <a:p>
            <a:fld id="{575F2E87-1F19-49D4-B619-0824F37B2F3D}" type="slidenum">
              <a:rPr lang="fr-FR" smtClean="0"/>
              <a:pPr/>
              <a:t>8</a:t>
            </a:fld>
            <a:endParaRPr lang="fr-FR" dirty="0"/>
          </a:p>
        </p:txBody>
      </p:sp>
      <p:sp>
        <p:nvSpPr>
          <p:cNvPr id="7" name="Espace réservé du contenu 2">
            <a:extLst>
              <a:ext uri="{FF2B5EF4-FFF2-40B4-BE49-F238E27FC236}">
                <a16:creationId xmlns:a16="http://schemas.microsoft.com/office/drawing/2014/main" id="{AA419505-84FC-41BD-9D5E-D9F5818D152F}"/>
              </a:ext>
            </a:extLst>
          </p:cNvPr>
          <p:cNvSpPr txBox="1">
            <a:spLocks/>
          </p:cNvSpPr>
          <p:nvPr/>
        </p:nvSpPr>
        <p:spPr>
          <a:xfrm>
            <a:off x="540567" y="4868091"/>
            <a:ext cx="7787682" cy="1198295"/>
          </a:xfrm>
          <a:prstGeom prst="rect">
            <a:avLst/>
          </a:prstGeom>
        </p:spPr>
        <p:txBody>
          <a:bodyPr vert="horz" wrap="square" lIns="36000" tIns="0" rIns="36000" bIns="0" rtlCol="0">
            <a:noAutofit/>
          </a:bodyPr>
          <a:lstStyle>
            <a:lvl1pPr marL="0" indent="0" algn="l" defTabSz="914400" rtl="0" eaLnBrk="1" latinLnBrk="0" hangingPunct="1">
              <a:lnSpc>
                <a:spcPct val="100000"/>
              </a:lnSpc>
              <a:spcBef>
                <a:spcPts val="1800"/>
              </a:spcBef>
              <a:buFontTx/>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2pPr>
            <a:lvl3pPr marL="144000" indent="-144000" algn="l" defTabSz="914400" rtl="0" eaLnBrk="1" latinLnBrk="0" hangingPunct="1">
              <a:lnSpc>
                <a:spcPct val="100000"/>
              </a:lnSpc>
              <a:spcBef>
                <a:spcPts val="600"/>
              </a:spcBef>
              <a:buClr>
                <a:schemeClr val="tx2"/>
              </a:buClr>
              <a:buFont typeface="Symbol" panose="05050102010706020507" pitchFamily="18" charset="2"/>
              <a:buChar char="·"/>
              <a:defRPr sz="1400" kern="1200">
                <a:solidFill>
                  <a:schemeClr val="tx1"/>
                </a:solidFill>
                <a:latin typeface="+mn-lt"/>
                <a:ea typeface="+mn-ea"/>
                <a:cs typeface="+mn-cs"/>
              </a:defRPr>
            </a:lvl3pPr>
            <a:lvl4pPr marL="144000" indent="0" algn="l" defTabSz="914400" rtl="0" eaLnBrk="1" latinLnBrk="0" hangingPunct="1">
              <a:lnSpc>
                <a:spcPct val="100000"/>
              </a:lnSpc>
              <a:spcBef>
                <a:spcPts val="300"/>
              </a:spcBef>
              <a:buFontTx/>
              <a:buNone/>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lvl="2" indent="-269875" algn="just">
              <a:spcBef>
                <a:spcPts val="0"/>
              </a:spcBef>
              <a:buClrTx/>
              <a:buFont typeface="Arial" panose="020B0604020202020204" pitchFamily="34" charset="0"/>
              <a:buChar char="•"/>
            </a:pPr>
            <a:r>
              <a:rPr lang="fr-FR" sz="1600" dirty="0"/>
              <a:t>La mise en place d’un travail collaboratif avec les différents partenaires de la ville et du territoire (associations, services de la ville, temps forts et événements de la collectivité, festivals, …)</a:t>
            </a:r>
          </a:p>
          <a:p>
            <a:pPr marL="447675" lvl="2" indent="-269875" algn="just">
              <a:spcBef>
                <a:spcPts val="0"/>
              </a:spcBef>
              <a:buClrTx/>
              <a:buFont typeface="Arial" panose="020B0604020202020204" pitchFamily="34" charset="0"/>
              <a:buChar char="•"/>
            </a:pPr>
            <a:r>
              <a:rPr lang="fr-FR" sz="1600" dirty="0"/>
              <a:t>Le développement des prestations de bar (en lien avec une hausse des recettes)</a:t>
            </a:r>
          </a:p>
        </p:txBody>
      </p:sp>
    </p:spTree>
    <p:extLst>
      <p:ext uri="{BB962C8B-B14F-4D97-AF65-F5344CB8AC3E}">
        <p14:creationId xmlns:p14="http://schemas.microsoft.com/office/powerpoint/2010/main" val="19317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6CD8581-A526-489E-BE4E-F6472DBCFDBD}"/>
              </a:ext>
            </a:extLst>
          </p:cNvPr>
          <p:cNvSpPr>
            <a:spLocks noGrp="1"/>
          </p:cNvSpPr>
          <p:nvPr>
            <p:ph type="ftr" sz="quarter" idx="12"/>
          </p:nvPr>
        </p:nvSpPr>
        <p:spPr/>
        <p:txBody>
          <a:bodyPr/>
          <a:lstStyle/>
          <a:p>
            <a:r>
              <a:rPr lang="fr-FR"/>
              <a:t>Conseil municipal – 4 décembre 2024</a:t>
            </a:r>
            <a:endParaRPr lang="fr-FR" dirty="0">
              <a:solidFill>
                <a:schemeClr val="accent1">
                  <a:lumMod val="75000"/>
                  <a:lumOff val="25000"/>
                </a:schemeClr>
              </a:solidFill>
            </a:endParaRPr>
          </a:p>
        </p:txBody>
      </p:sp>
      <p:sp>
        <p:nvSpPr>
          <p:cNvPr id="4" name="Titre 3">
            <a:extLst>
              <a:ext uri="{FF2B5EF4-FFF2-40B4-BE49-F238E27FC236}">
                <a16:creationId xmlns:a16="http://schemas.microsoft.com/office/drawing/2014/main" id="{CD7856EF-1CE4-4DEC-9317-0276F8EEB414}"/>
              </a:ext>
            </a:extLst>
          </p:cNvPr>
          <p:cNvSpPr>
            <a:spLocks noGrp="1"/>
          </p:cNvSpPr>
          <p:nvPr>
            <p:ph type="title"/>
          </p:nvPr>
        </p:nvSpPr>
        <p:spPr>
          <a:xfrm>
            <a:off x="515936" y="287650"/>
            <a:ext cx="11160127" cy="492443"/>
          </a:xfrm>
        </p:spPr>
        <p:txBody>
          <a:bodyPr/>
          <a:lstStyle/>
          <a:p>
            <a:r>
              <a:rPr lang="fr-FR" sz="3200" dirty="0"/>
              <a:t>Volet ressources humaines - RCAVB</a:t>
            </a:r>
            <a:endParaRPr lang="fr-FR" dirty="0"/>
          </a:p>
        </p:txBody>
      </p:sp>
      <p:sp>
        <p:nvSpPr>
          <p:cNvPr id="6" name="Espace réservé du contenu 2">
            <a:extLst>
              <a:ext uri="{FF2B5EF4-FFF2-40B4-BE49-F238E27FC236}">
                <a16:creationId xmlns:a16="http://schemas.microsoft.com/office/drawing/2014/main" id="{FB31E878-1D3F-4814-9D6C-D13455C89004}"/>
              </a:ext>
            </a:extLst>
          </p:cNvPr>
          <p:cNvSpPr txBox="1">
            <a:spLocks/>
          </p:cNvSpPr>
          <p:nvPr/>
        </p:nvSpPr>
        <p:spPr>
          <a:xfrm>
            <a:off x="546651" y="1340769"/>
            <a:ext cx="11130548" cy="266429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lumMod val="50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50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50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0" eaLnBrk="1" fontAlgn="auto" latinLnBrk="0" hangingPunct="1">
              <a:lnSpc>
                <a:spcPct val="100000"/>
              </a:lnSpc>
              <a:spcBef>
                <a:spcPts val="1000"/>
              </a:spcBef>
              <a:spcAft>
                <a:spcPts val="0"/>
              </a:spcAft>
              <a:buClr>
                <a:srgbClr val="5FCBEF">
                  <a:lumMod val="50000"/>
                </a:srgbClr>
              </a:buClr>
              <a:buSzPct val="80000"/>
              <a:buFont typeface="Wingdings 3" charset="2"/>
              <a:buNone/>
              <a:tabLst/>
              <a:defRPr/>
            </a:pPr>
            <a:r>
              <a:rPr kumimoji="0" lang="fr-FR" sz="1600" b="0" i="0" u="none" strike="noStrike" kern="1200" cap="none" spc="0" normalizeH="0" baseline="0" noProof="0" dirty="0">
                <a:ln>
                  <a:noFill/>
                </a:ln>
                <a:solidFill>
                  <a:schemeClr val="tx1"/>
                </a:solidFill>
                <a:effectLst/>
                <a:uLnTx/>
                <a:uFillTx/>
                <a:ea typeface="+mn-ea"/>
                <a:cs typeface="+mn-cs"/>
              </a:rPr>
              <a:t>Le Décret n° 2016-841 du 24 juin 2016 relatif au contenu ainsi qu'aux modalités de publication et de transmission du </a:t>
            </a:r>
            <a:r>
              <a:rPr kumimoji="0" lang="fr-FR" sz="1600" b="1" i="0" u="none" strike="noStrike" kern="1200" cap="none" spc="0" normalizeH="0" baseline="0" noProof="0" dirty="0">
                <a:ln>
                  <a:noFill/>
                </a:ln>
                <a:solidFill>
                  <a:schemeClr val="tx1"/>
                </a:solidFill>
                <a:effectLst/>
                <a:uLnTx/>
                <a:uFillTx/>
                <a:ea typeface="+mn-ea"/>
                <a:cs typeface="+mn-cs"/>
              </a:rPr>
              <a:t>rapport d'orientation budgétaire </a:t>
            </a:r>
            <a:r>
              <a:rPr kumimoji="0" lang="fr-FR" sz="1600" b="0" i="0" u="none" strike="noStrike" kern="1200" cap="none" spc="0" normalizeH="0" baseline="0" noProof="0" dirty="0">
                <a:ln>
                  <a:noFill/>
                </a:ln>
                <a:solidFill>
                  <a:schemeClr val="tx1"/>
                </a:solidFill>
                <a:effectLst/>
                <a:uLnTx/>
                <a:uFillTx/>
                <a:ea typeface="+mn-ea"/>
                <a:cs typeface="+mn-cs"/>
              </a:rPr>
              <a:t>dispose que l’autorité territoriale présente un rapport comportant, au titre du dernier exercice connu les informations relatives : </a:t>
            </a:r>
          </a:p>
          <a:p>
            <a:pPr marL="257175" marR="0" lvl="0" indent="-257175" algn="l" defTabSz="457200" rtl="0" eaLnBrk="1" fontAlgn="auto" latinLnBrk="0" hangingPunct="1">
              <a:lnSpc>
                <a:spcPct val="100000"/>
              </a:lnSpc>
              <a:spcBef>
                <a:spcPts val="1000"/>
              </a:spcBef>
              <a:spcAft>
                <a:spcPts val="0"/>
              </a:spcAft>
              <a:buClr>
                <a:srgbClr val="5FCBEF">
                  <a:lumMod val="50000"/>
                </a:srgbClr>
              </a:buClr>
              <a:buSzPct val="100000"/>
              <a:buFont typeface="Wingdings" panose="05000000000000000000" pitchFamily="2" charset="2"/>
              <a:buChar char="Ø"/>
              <a:tabLst/>
              <a:defRPr/>
            </a:pPr>
            <a:r>
              <a:rPr kumimoji="0" lang="fr-FR" sz="1600" b="0" i="0" u="none" strike="noStrike" kern="1200" cap="none" spc="0" normalizeH="0" baseline="0" noProof="0" dirty="0">
                <a:ln>
                  <a:noFill/>
                </a:ln>
                <a:solidFill>
                  <a:schemeClr val="tx1"/>
                </a:solidFill>
                <a:effectLst/>
                <a:uLnTx/>
                <a:uFillTx/>
                <a:ea typeface="+mn-ea"/>
                <a:cs typeface="+mn-cs"/>
              </a:rPr>
              <a:t>à la structure des effectifs,</a:t>
            </a:r>
          </a:p>
          <a:p>
            <a:pPr marL="257175" marR="0" lvl="0" indent="-257175" algn="just" defTabSz="457200" rtl="0" eaLnBrk="1" fontAlgn="auto" latinLnBrk="0" hangingPunct="1">
              <a:lnSpc>
                <a:spcPct val="100000"/>
              </a:lnSpc>
              <a:spcBef>
                <a:spcPts val="1000"/>
              </a:spcBef>
              <a:spcAft>
                <a:spcPts val="0"/>
              </a:spcAft>
              <a:buClr>
                <a:srgbClr val="5FCBEF">
                  <a:lumMod val="50000"/>
                </a:srgbClr>
              </a:buClr>
              <a:buSzPct val="100000"/>
              <a:buFont typeface="Wingdings" panose="05000000000000000000" pitchFamily="2" charset="2"/>
              <a:buChar char="Ø"/>
              <a:tabLst/>
              <a:defRPr/>
            </a:pPr>
            <a:r>
              <a:rPr kumimoji="0" lang="fr-FR" sz="1600" b="0" i="0" u="none" strike="noStrike" kern="1200" cap="none" spc="0" normalizeH="0" baseline="0" noProof="0" dirty="0">
                <a:ln>
                  <a:noFill/>
                </a:ln>
                <a:solidFill>
                  <a:schemeClr val="tx1"/>
                </a:solidFill>
                <a:effectLst/>
                <a:uLnTx/>
                <a:uFillTx/>
                <a:ea typeface="+mn-ea"/>
                <a:cs typeface="+mn-cs"/>
              </a:rPr>
              <a:t>aux dépenses de personnel et à la durée effective du temps de travail,</a:t>
            </a:r>
          </a:p>
          <a:p>
            <a:pPr marL="257175" marR="0" lvl="0" indent="-257175" algn="l" defTabSz="457200" rtl="0" eaLnBrk="1" fontAlgn="auto" latinLnBrk="0" hangingPunct="1">
              <a:lnSpc>
                <a:spcPct val="100000"/>
              </a:lnSpc>
              <a:spcBef>
                <a:spcPts val="1000"/>
              </a:spcBef>
              <a:spcAft>
                <a:spcPts val="0"/>
              </a:spcAft>
              <a:buClr>
                <a:srgbClr val="5FCBEF">
                  <a:lumMod val="50000"/>
                </a:srgbClr>
              </a:buClr>
              <a:buSzPct val="100000"/>
              <a:buFont typeface="Wingdings" panose="05000000000000000000" pitchFamily="2" charset="2"/>
              <a:buChar char="Ø"/>
              <a:tabLst/>
              <a:defRPr/>
            </a:pPr>
            <a:r>
              <a:rPr kumimoji="0" lang="fr-FR" sz="1600" b="0" i="0" u="none" strike="noStrike" kern="1200" cap="none" spc="0" normalizeH="0" baseline="0" noProof="0" dirty="0">
                <a:ln>
                  <a:noFill/>
                </a:ln>
                <a:solidFill>
                  <a:schemeClr val="tx1"/>
                </a:solidFill>
                <a:effectLst/>
                <a:uLnTx/>
                <a:uFillTx/>
                <a:ea typeface="+mn-ea"/>
                <a:cs typeface="+mn-cs"/>
              </a:rPr>
              <a:t>à l’évolution prévisionnelle des effectifs et des dépenses.</a:t>
            </a:r>
          </a:p>
          <a:p>
            <a:pPr marL="0" marR="0" lvl="0" indent="0" algn="l" defTabSz="457200" rtl="0" eaLnBrk="1" fontAlgn="auto" latinLnBrk="0" hangingPunct="1">
              <a:lnSpc>
                <a:spcPct val="100000"/>
              </a:lnSpc>
              <a:spcBef>
                <a:spcPts val="1000"/>
              </a:spcBef>
              <a:spcAft>
                <a:spcPts val="0"/>
              </a:spcAft>
              <a:buClr>
                <a:srgbClr val="5FCBEF">
                  <a:lumMod val="50000"/>
                </a:srgbClr>
              </a:buClr>
              <a:buSzPct val="80000"/>
              <a:buFont typeface="Wingdings 3" charset="2"/>
              <a:buNone/>
              <a:tabLst/>
              <a:defRPr/>
            </a:pPr>
            <a:r>
              <a:rPr kumimoji="0" lang="fr-FR" sz="1600" b="0" i="0" u="none" strike="noStrike" kern="1200" cap="none" spc="0" normalizeH="0" baseline="0" noProof="0" dirty="0">
                <a:ln>
                  <a:noFill/>
                </a:ln>
                <a:solidFill>
                  <a:schemeClr val="tx1"/>
                </a:solidFill>
                <a:effectLst/>
                <a:uLnTx/>
                <a:uFillTx/>
                <a:ea typeface="+mn-ea"/>
                <a:cs typeface="+mn-cs"/>
              </a:rPr>
              <a:t>Ces éléments d’information figurent dans le présent rapport et sont basés notamment sur les données sociales extraites de nos logiciels métiers pour la RCAVB entre janvier et octobre 2024.</a:t>
            </a:r>
          </a:p>
        </p:txBody>
      </p:sp>
      <p:sp>
        <p:nvSpPr>
          <p:cNvPr id="2" name="Espace réservé du numéro de diapositive 1">
            <a:extLst>
              <a:ext uri="{FF2B5EF4-FFF2-40B4-BE49-F238E27FC236}">
                <a16:creationId xmlns:a16="http://schemas.microsoft.com/office/drawing/2014/main" id="{50935163-167E-4013-9BEF-BBF22647F925}"/>
              </a:ext>
            </a:extLst>
          </p:cNvPr>
          <p:cNvSpPr>
            <a:spLocks noGrp="1"/>
          </p:cNvSpPr>
          <p:nvPr>
            <p:ph type="sldNum" sz="quarter" idx="4"/>
          </p:nvPr>
        </p:nvSpPr>
        <p:spPr/>
        <p:txBody>
          <a:bodyPr/>
          <a:lstStyle/>
          <a:p>
            <a:fld id="{575F2E87-1F19-49D4-B619-0824F37B2F3D}" type="slidenum">
              <a:rPr lang="fr-FR" smtClean="0"/>
              <a:pPr/>
              <a:t>9</a:t>
            </a:fld>
            <a:endParaRPr lang="fr-FR" dirty="0"/>
          </a:p>
        </p:txBody>
      </p:sp>
    </p:spTree>
    <p:extLst>
      <p:ext uri="{BB962C8B-B14F-4D97-AF65-F5344CB8AC3E}">
        <p14:creationId xmlns:p14="http://schemas.microsoft.com/office/powerpoint/2010/main" val="4002221335"/>
      </p:ext>
    </p:extLst>
  </p:cSld>
  <p:clrMapOvr>
    <a:masterClrMapping/>
  </p:clrMapOvr>
</p:sld>
</file>

<file path=ppt/theme/theme1.xml><?xml version="1.0" encoding="utf-8"?>
<a:theme xmlns:a="http://schemas.openxmlformats.org/drawingml/2006/main" name="Brignais">
  <a:themeElements>
    <a:clrScheme name="Brignais_Couleurs">
      <a:dk1>
        <a:sysClr val="windowText" lastClr="000000"/>
      </a:dk1>
      <a:lt1>
        <a:sysClr val="window" lastClr="FFFFFF"/>
      </a:lt1>
      <a:dk2>
        <a:srgbClr val="008AC2"/>
      </a:dk2>
      <a:lt2>
        <a:srgbClr val="E5E5E5"/>
      </a:lt2>
      <a:accent1>
        <a:srgbClr val="003865"/>
      </a:accent1>
      <a:accent2>
        <a:srgbClr val="008AC2"/>
      </a:accent2>
      <a:accent3>
        <a:srgbClr val="E6F5FE"/>
      </a:accent3>
      <a:accent4>
        <a:srgbClr val="DEDC00"/>
      </a:accent4>
      <a:accent5>
        <a:srgbClr val="EBEA66"/>
      </a:accent5>
      <a:accent6>
        <a:srgbClr val="DA0085"/>
      </a:accent6>
      <a:hlink>
        <a:srgbClr val="008AC2"/>
      </a:hlink>
      <a:folHlink>
        <a:srgbClr val="008AC2"/>
      </a:folHlink>
    </a:clrScheme>
    <a:fontScheme name="Brignais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Brignais Présentation modèle v1.potx" id="{AA31BC83-740A-4309-88FB-DAC85AC61229}" vid="{2EEAAAD2-FCAC-4696-9DC2-6674636E05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6AE1C76EABF7479708867DEE8981A6" ma:contentTypeVersion="13" ma:contentTypeDescription="Crée un document." ma:contentTypeScope="" ma:versionID="c3e791f1c6abf2db49f3d3c4b8480dd1">
  <xsd:schema xmlns:xsd="http://www.w3.org/2001/XMLSchema" xmlns:xs="http://www.w3.org/2001/XMLSchema" xmlns:p="http://schemas.microsoft.com/office/2006/metadata/properties" xmlns:ns2="32e8f475-3dbe-4eba-b89e-e1e7fdbf9c41" xmlns:ns3="5e75a4f8-b952-4ee0-955a-4beb4071be8e" targetNamespace="http://schemas.microsoft.com/office/2006/metadata/properties" ma:root="true" ma:fieldsID="680d069c3f7ce793bb047b76e74f9e7e" ns2:_="" ns3:_="">
    <xsd:import namespace="32e8f475-3dbe-4eba-b89e-e1e7fdbf9c41"/>
    <xsd:import namespace="5e75a4f8-b952-4ee0-955a-4beb4071be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8f475-3dbe-4eba-b89e-e1e7fdbf9c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137fb0e1-c3d8-423e-aa03-a137d8d88b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75a4f8-b952-4ee0-955a-4beb4071be8e"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446f97b3-a010-403d-94be-b5f93dcf573b}" ma:internalName="TaxCatchAll" ma:showField="CatchAllData" ma:web="5e75a4f8-b952-4ee0-955a-4beb4071be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e8f475-3dbe-4eba-b89e-e1e7fdbf9c41">
      <Terms xmlns="http://schemas.microsoft.com/office/infopath/2007/PartnerControls"/>
    </lcf76f155ced4ddcb4097134ff3c332f>
    <TaxCatchAll xmlns="5e75a4f8-b952-4ee0-955a-4beb4071be8e" xsi:nil="true"/>
    <SharedWithUsers xmlns="5e75a4f8-b952-4ee0-955a-4beb4071be8e">
      <UserInfo>
        <DisplayName>ABOMEY Tony</DisplayName>
        <AccountId>194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D4615A-8412-41A0-8D56-E8D5A5EAE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e8f475-3dbe-4eba-b89e-e1e7fdbf9c41"/>
    <ds:schemaRef ds:uri="5e75a4f8-b952-4ee0-955a-4beb4071be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ADECAD-F911-42A2-AB64-874CD3EA29F3}">
  <ds:schemaRefs>
    <ds:schemaRef ds:uri="http://schemas.microsoft.com/office/2006/metadata/properties"/>
    <ds:schemaRef ds:uri="http://schemas.microsoft.com/office/infopath/2007/PartnerControls"/>
    <ds:schemaRef ds:uri="32e8f475-3dbe-4eba-b89e-e1e7fdbf9c41"/>
    <ds:schemaRef ds:uri="5e75a4f8-b952-4ee0-955a-4beb4071be8e"/>
  </ds:schemaRefs>
</ds:datastoreItem>
</file>

<file path=customXml/itemProps3.xml><?xml version="1.0" encoding="utf-8"?>
<ds:datastoreItem xmlns:ds="http://schemas.openxmlformats.org/officeDocument/2006/customXml" ds:itemID="{C5698194-DE96-4999-A287-51208339C6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Brignais Présentation modèle v1</Template>
  <TotalTime>3924</TotalTime>
  <Words>1373</Words>
  <Application>Microsoft Office PowerPoint</Application>
  <PresentationFormat>Grand écran</PresentationFormat>
  <Paragraphs>160</Paragraphs>
  <Slides>20</Slides>
  <Notes>3</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9" baseType="lpstr">
      <vt:lpstr>Arial</vt:lpstr>
      <vt:lpstr>Calibri</vt:lpstr>
      <vt:lpstr>segoe ui</vt:lpstr>
      <vt:lpstr>Symbol</vt:lpstr>
      <vt:lpstr>Trebuchet MS</vt:lpstr>
      <vt:lpstr>Wingdings</vt:lpstr>
      <vt:lpstr>Wingdings 3</vt:lpstr>
      <vt:lpstr>Brignais</vt:lpstr>
      <vt:lpstr>Worksheet</vt:lpstr>
      <vt:lpstr>Conseil municipal</vt:lpstr>
      <vt:lpstr>LE RAPPORT D’ORIENTATION BUDGÉTAIRE 2025 BUDGET ANNEXE DE LA RCAVB</vt:lpstr>
      <vt:lpstr>Plan</vt:lpstr>
      <vt:lpstr>Contexte général</vt:lpstr>
      <vt:lpstr>La situation budgétaire</vt:lpstr>
      <vt:lpstr>La situation budgétaire</vt:lpstr>
      <vt:lpstr>Tendances budgétaires et orientations</vt:lpstr>
      <vt:lpstr>La section de fonctionnement – Les charges à caractère général</vt:lpstr>
      <vt:lpstr>Volet ressources humaines - RCAVB</vt:lpstr>
      <vt:lpstr>Partie 1 – Évolution des dépenses de personnel </vt:lpstr>
      <vt:lpstr>Structure des effectifs</vt:lpstr>
      <vt:lpstr>Répartition hommes / femmes</vt:lpstr>
      <vt:lpstr>Les dépenses de personnel</vt:lpstr>
      <vt:lpstr>Les principaux éléments constitutifs de la rémunération des agents</vt:lpstr>
      <vt:lpstr>La section de fonctionnement – Les dépenses</vt:lpstr>
      <vt:lpstr>La section de fonctionnement – Les recettes</vt:lpstr>
      <vt:lpstr>La section de fonctionnement – Les recettes</vt:lpstr>
      <vt:lpstr>La section d’investissement</vt:lpstr>
      <vt:lpstr>Évolution des finances communales</vt:lpstr>
      <vt:lpstr>Prospective budget RCAVB 2021-2027</vt:lpstr>
    </vt:vector>
  </TitlesOfParts>
  <Company>Ville de Brignais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MOREL Annabelle</dc:creator>
  <cp:lastModifiedBy>PAILLOT Emilie</cp:lastModifiedBy>
  <cp:revision>274</cp:revision>
  <cp:lastPrinted>2023-11-20T14:49:15Z</cp:lastPrinted>
  <dcterms:created xsi:type="dcterms:W3CDTF">2022-09-29T15:48:38Z</dcterms:created>
  <dcterms:modified xsi:type="dcterms:W3CDTF">2024-12-03T07:50:54Z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0x010100686AE1C76EABF7479708867DEE8981A6</vt:lpwstr>
  </property>
</Properties>
</file>