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8" r:id="rId5"/>
  </p:sldMasterIdLst>
  <p:notesMasterIdLst>
    <p:notesMasterId r:id="rId30"/>
  </p:notesMasterIdLst>
  <p:sldIdLst>
    <p:sldId id="256" r:id="rId6"/>
    <p:sldId id="259" r:id="rId7"/>
    <p:sldId id="410" r:id="rId8"/>
    <p:sldId id="380" r:id="rId9"/>
    <p:sldId id="411" r:id="rId10"/>
    <p:sldId id="381" r:id="rId11"/>
    <p:sldId id="313" r:id="rId12"/>
    <p:sldId id="382" r:id="rId13"/>
    <p:sldId id="361" r:id="rId14"/>
    <p:sldId id="314" r:id="rId15"/>
    <p:sldId id="414" r:id="rId16"/>
    <p:sldId id="415" r:id="rId17"/>
    <p:sldId id="428" r:id="rId18"/>
    <p:sldId id="429" r:id="rId19"/>
    <p:sldId id="427" r:id="rId20"/>
    <p:sldId id="383" r:id="rId21"/>
    <p:sldId id="384" r:id="rId22"/>
    <p:sldId id="385" r:id="rId23"/>
    <p:sldId id="412" r:id="rId24"/>
    <p:sldId id="387" r:id="rId25"/>
    <p:sldId id="413" r:id="rId26"/>
    <p:sldId id="388" r:id="rId27"/>
    <p:sldId id="390" r:id="rId28"/>
    <p:sldId id="260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3EA"/>
    <a:srgbClr val="E8D0D0"/>
    <a:srgbClr val="C0504D"/>
    <a:srgbClr val="9BBB59"/>
    <a:srgbClr val="9A6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595" autoAdjust="0"/>
  </p:normalViewPr>
  <p:slideViewPr>
    <p:cSldViewPr snapToObjects="1" showGuides="1">
      <p:cViewPr varScale="1">
        <p:scale>
          <a:sx n="85" d="100"/>
          <a:sy n="85" d="100"/>
        </p:scale>
        <p:origin x="499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serv202303\Bureau\Donnees\COMPTA\BERGER\1-%20CCAS-FRPA\CCAS\ANNEE%202025\BP2025\ROB%202025\2025_CCAS_equilibre%20budg&#233;taire%20chap_comparaison%202024_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pailloe\Desktop\A%20reprendre\ccas\2025_CCAS_equilibre%20budg&#233;taire%20chap_comparaison%202024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pailloe\Desktop\A%20reprendre\ccas\2025_CCAS_equilibre%20budg&#233;taire%20chap_comparaison%202024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Classeur2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pailloe\Desktop\A%20reprendre\ccas\2025_CCAS_equilibre%20budg&#233;taire%20chap_comparaison%202024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pailloe\Desktop\A%20reprendre\ccas\2025_CCAS_equilibre%20budg&#233;taire%20chap_comparaison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 DGF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'part recettes'!$K$29:$R$29</c:f>
              <c:strCache>
                <c:ptCount val="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 BP</c:v>
                </c:pt>
                <c:pt idx="7">
                  <c:v>2025 BP</c:v>
                </c:pt>
              </c:strCache>
            </c:strRef>
          </c:cat>
          <c:val>
            <c:numRef>
              <c:f>'part recettes'!$K$34:$R$34</c:f>
              <c:numCache>
                <c:formatCode>#,##0.00</c:formatCode>
                <c:ptCount val="8"/>
                <c:pt idx="0">
                  <c:v>455000</c:v>
                </c:pt>
                <c:pt idx="1">
                  <c:v>362000</c:v>
                </c:pt>
                <c:pt idx="2">
                  <c:v>305000</c:v>
                </c:pt>
                <c:pt idx="3">
                  <c:v>250000</c:v>
                </c:pt>
                <c:pt idx="4">
                  <c:v>171000</c:v>
                </c:pt>
                <c:pt idx="5">
                  <c:v>201335</c:v>
                </c:pt>
                <c:pt idx="6">
                  <c:v>183000</c:v>
                </c:pt>
                <c:pt idx="7">
                  <c:v>185000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B8E-8CD4-109D40C68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418495"/>
        <c:axId val="1822184879"/>
      </c:barChart>
      <c:catAx>
        <c:axId val="2068418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22184879"/>
        <c:crosses val="autoZero"/>
        <c:auto val="1"/>
        <c:lblAlgn val="ctr"/>
        <c:lblOffset val="100"/>
        <c:noMultiLvlLbl val="0"/>
      </c:catAx>
      <c:valAx>
        <c:axId val="1822184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68418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fr-FR" sz="18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Dépenses réelles de fonctionnement:</a:t>
            </a:r>
          </a:p>
          <a:p>
            <a:pPr>
              <a:defRPr lang="fr-FR" sz="1800" dirty="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fr-FR" sz="18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246 700€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fr-FR" sz="18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740179801920823E-2"/>
          <c:y val="0.11270721928989645"/>
          <c:w val="0.8529000928775764"/>
          <c:h val="0.6862283752992414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175840802179613E-2"/>
          <c:y val="0.76812459980963921"/>
          <c:w val="0.87818251179757356"/>
          <c:h val="0.214701623835482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solidFill>
                  <a:sysClr val="windowText" lastClr="000000"/>
                </a:solidFill>
              </a:rPr>
              <a:t>Dépenses</a:t>
            </a:r>
            <a:r>
              <a:rPr lang="en-US" sz="1800" b="1" dirty="0">
                <a:solidFill>
                  <a:sysClr val="windowText" lastClr="000000"/>
                </a:solidFill>
              </a:rPr>
              <a:t> </a:t>
            </a:r>
            <a:r>
              <a:rPr lang="en-US" sz="1800" b="1" dirty="0" err="1">
                <a:solidFill>
                  <a:sysClr val="windowText" lastClr="000000"/>
                </a:solidFill>
              </a:rPr>
              <a:t>réelles</a:t>
            </a:r>
            <a:r>
              <a:rPr lang="en-US" sz="1800" b="1" dirty="0">
                <a:solidFill>
                  <a:sysClr val="windowText" lastClr="000000"/>
                </a:solidFill>
              </a:rPr>
              <a:t> de </a:t>
            </a:r>
            <a:r>
              <a:rPr lang="en-US" sz="1800" b="1" dirty="0" err="1">
                <a:solidFill>
                  <a:sysClr val="windowText" lastClr="000000"/>
                </a:solidFill>
              </a:rPr>
              <a:t>fonctionnement</a:t>
            </a:r>
            <a:r>
              <a:rPr lang="en-US" sz="1800" b="1" dirty="0">
                <a:solidFill>
                  <a:sysClr val="windowText" lastClr="000000"/>
                </a:solidFill>
              </a:rPr>
              <a:t> : 291 960 €</a:t>
            </a:r>
          </a:p>
        </c:rich>
      </c:tx>
      <c:layout>
        <c:manualLayout>
          <c:xMode val="edge"/>
          <c:yMode val="edge"/>
          <c:x val="0.16465679037989334"/>
          <c:y val="5.59902515240811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368503695571001"/>
          <c:y val="0.80302917162209675"/>
          <c:w val="0.55262992608857997"/>
          <c:h val="0.179623029135196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solidFill>
                  <a:sysClr val="windowText" lastClr="000000"/>
                </a:solidFill>
              </a:rPr>
              <a:t>Dépenses</a:t>
            </a:r>
            <a:r>
              <a:rPr lang="en-US" sz="1800" b="1" dirty="0">
                <a:solidFill>
                  <a:sysClr val="windowText" lastClr="000000"/>
                </a:solidFill>
              </a:rPr>
              <a:t> </a:t>
            </a:r>
            <a:r>
              <a:rPr lang="en-US" sz="1800" b="1" dirty="0" err="1">
                <a:solidFill>
                  <a:sysClr val="windowText" lastClr="000000"/>
                </a:solidFill>
              </a:rPr>
              <a:t>réelles</a:t>
            </a:r>
            <a:r>
              <a:rPr lang="en-US" sz="1800" b="1" dirty="0">
                <a:solidFill>
                  <a:sysClr val="windowText" lastClr="000000"/>
                </a:solidFill>
              </a:rPr>
              <a:t> de </a:t>
            </a:r>
            <a:r>
              <a:rPr lang="en-US" sz="1800" b="1" dirty="0" err="1">
                <a:solidFill>
                  <a:sysClr val="windowText" lastClr="000000"/>
                </a:solidFill>
              </a:rPr>
              <a:t>fonctionnement</a:t>
            </a:r>
            <a:r>
              <a:rPr lang="en-US" sz="1800" b="1" dirty="0">
                <a:solidFill>
                  <a:sysClr val="windowText" lastClr="000000"/>
                </a:solidFill>
              </a:rPr>
              <a:t> :</a:t>
            </a:r>
          </a:p>
          <a:p>
            <a:pPr>
              <a:defRPr b="1">
                <a:solidFill>
                  <a:sysClr val="windowText" lastClr="000000"/>
                </a:solidFill>
              </a:defRPr>
            </a:pPr>
            <a:r>
              <a:rPr lang="en-US" sz="1800" b="1" dirty="0">
                <a:solidFill>
                  <a:sysClr val="windowText" lastClr="000000"/>
                </a:solidFill>
              </a:rPr>
              <a:t> 291 960 €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14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8E3-4401-815D-72A6857CBCEC}"/>
              </c:ext>
            </c:extLst>
          </c:dPt>
          <c:dPt>
            <c:idx val="1"/>
            <c:bubble3D val="0"/>
            <c:explosion val="1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E3-4401-815D-72A6857CB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E3-4401-815D-72A6857CBC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'equilibre budgétaire'!$E$16:$E$20</c:f>
              <c:strCache>
                <c:ptCount val="3"/>
                <c:pt idx="0">
                  <c:v>CHARGES A CARACTERE GENERAL</c:v>
                </c:pt>
                <c:pt idx="1">
                  <c:v>CHARGES DE PERSONNEL ET FRAIS ASSIMILES</c:v>
                </c:pt>
                <c:pt idx="2">
                  <c:v>AUTRES CHARGES DE GESTION COURANTE</c:v>
                </c:pt>
              </c:strCache>
              <c:extLst/>
            </c:strRef>
          </c:cat>
          <c:val>
            <c:numRef>
              <c:f>'equilibre budgétaire'!$H$16:$H$20</c:f>
              <c:numCache>
                <c:formatCode>#,##0.00</c:formatCode>
                <c:ptCount val="3"/>
                <c:pt idx="0">
                  <c:v>38960</c:v>
                </c:pt>
                <c:pt idx="1">
                  <c:v>238000</c:v>
                </c:pt>
                <c:pt idx="2">
                  <c:v>15000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38E3-4401-815D-72A6857CB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Evolutions des dépenses réelles</a:t>
            </a:r>
            <a:r>
              <a:rPr lang="fr-FR" baseline="0"/>
              <a:t> de fonctionnement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BP 2024</c:v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(#REF!,#REF!)</c:f>
            </c:multiLvlStrRef>
          </c:cat>
          <c:val>
            <c:numRef>
              <c:f>('equilibre budgétaire'!$F$16:$F$17,'equilibre budgétaire'!$F$19)</c:f>
              <c:numCache>
                <c:formatCode>#,##0.00</c:formatCode>
                <c:ptCount val="3"/>
                <c:pt idx="0">
                  <c:v>43000</c:v>
                </c:pt>
                <c:pt idx="1">
                  <c:v>195000</c:v>
                </c:pt>
                <c:pt idx="2">
                  <c:v>15000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5CA-4E95-8D4C-565606415640}"/>
            </c:ext>
          </c:extLst>
        </c:ser>
        <c:ser>
          <c:idx val="4"/>
          <c:order val="1"/>
          <c:tx>
            <c:v>CA PREV 2024</c:v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3"/>
              <c:pt idx="0">
                <c:v>CHARGES A CARACTERE GENERAL</c:v>
              </c:pt>
              <c:pt idx="1">
                <c:v>CHARGES DE PERSONNEL ET FRAIS ASSIMILES</c:v>
              </c:pt>
              <c:pt idx="2">
                <c:v>AUTRES CHARGES DE GESTION COURANTE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('equilibre budgétaire'!$G$16:$G$17,'equilibre budgétaire'!$G$19)</c:f>
              <c:numCache>
                <c:formatCode>#,##0.00</c:formatCode>
                <c:ptCount val="3"/>
                <c:pt idx="0">
                  <c:v>42214.95</c:v>
                </c:pt>
                <c:pt idx="1">
                  <c:v>211332.45</c:v>
                </c:pt>
                <c:pt idx="2">
                  <c:v>14447.86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5CA-4E95-8D4C-565606415640}"/>
            </c:ext>
          </c:extLst>
        </c:ser>
        <c:ser>
          <c:idx val="0"/>
          <c:order val="2"/>
          <c:tx>
            <c:v>BP 2025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Lit>
              <c:ptCount val="3"/>
              <c:pt idx="0">
                <c:v>CHARGES A CARACTERE GENERAL</c:v>
              </c:pt>
              <c:pt idx="1">
                <c:v>CHARGES DE PERSONNEL ET FRAIS ASSIMILES</c:v>
              </c:pt>
              <c:pt idx="2">
                <c:v>AUTRES CHARGES DE GESTION COURANTE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('equilibre budgétaire'!$H$16:$H$17,'equilibre budgétaire'!$H$19)</c:f>
              <c:numCache>
                <c:formatCode>#,##0.00</c:formatCode>
                <c:ptCount val="3"/>
                <c:pt idx="0">
                  <c:v>38960</c:v>
                </c:pt>
                <c:pt idx="1">
                  <c:v>238000</c:v>
                </c:pt>
                <c:pt idx="2">
                  <c:v>15000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5CA-4E95-8D4C-565606415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49054704"/>
        <c:axId val="1539024832"/>
      </c:barChart>
      <c:catAx>
        <c:axId val="144905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9024832"/>
        <c:crosses val="autoZero"/>
        <c:auto val="1"/>
        <c:lblAlgn val="ctr"/>
        <c:lblOffset val="100"/>
        <c:noMultiLvlLbl val="0"/>
      </c:catAx>
      <c:valAx>
        <c:axId val="153902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4905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738929508811392"/>
          <c:y val="0.92956083722791016"/>
          <c:w val="0.41252841752935859"/>
          <c:h val="5.9951881014873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fr-F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b="1">
                <a:solidFill>
                  <a:sysClr val="windowText" lastClr="000000"/>
                </a:solidFill>
              </a:rPr>
              <a:t>Répartition des effectifs (emplois permanents) par genre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CE-4517-8ECA-A3483FA295CF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1CE-4517-8ECA-A3483FA295C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Feuil1!$A$1:$A$2</c:f>
              <c:strCache>
                <c:ptCount val="2"/>
                <c:pt idx="0">
                  <c:v>Masculin</c:v>
                </c:pt>
                <c:pt idx="1">
                  <c:v>Féminin</c:v>
                </c:pt>
              </c:strCache>
            </c:strRef>
          </c:cat>
          <c:val>
            <c:numRef>
              <c:f>Feuil1!$B$1:$B$2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CE-4517-8ECA-A3483FA295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sz="1800"/>
              <a:t>Evolutions des recettes réelles</a:t>
            </a:r>
            <a:r>
              <a:rPr lang="fr-FR" sz="1800" baseline="0"/>
              <a:t> de fonctionnement</a:t>
            </a:r>
            <a:endParaRPr lang="fr-FR" sz="1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v>BP 2024</c:v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'equilibre budgétaire'!$E$28:$E$31</c:f>
              <c:strCache>
                <c:ptCount val="4"/>
                <c:pt idx="0">
                  <c:v>PRODUITS DE SERVICES, DU DOMAINE &amp; VENTES DIVERSES</c:v>
                </c:pt>
                <c:pt idx="1">
                  <c:v>DOTATIONS, SUBVENTIONS ET PARTICIPATIONS</c:v>
                </c:pt>
                <c:pt idx="2">
                  <c:v>AUTRES PRODUITS DE GESTION COURANTE</c:v>
                </c:pt>
                <c:pt idx="3">
                  <c:v>PRODUITS EXCEPTIONNELS</c:v>
                </c:pt>
              </c:strCache>
            </c:strRef>
          </c:cat>
          <c:val>
            <c:numRef>
              <c:f>'equilibre budgétaire'!$F$28:$F$31</c:f>
              <c:numCache>
                <c:formatCode>#,##0.00</c:formatCode>
                <c:ptCount val="4"/>
                <c:pt idx="0">
                  <c:v>33500</c:v>
                </c:pt>
                <c:pt idx="1">
                  <c:v>217900</c:v>
                </c:pt>
                <c:pt idx="2">
                  <c:v>2600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BD-4020-9C6D-BBA0425CD5E9}"/>
            </c:ext>
          </c:extLst>
        </c:ser>
        <c:ser>
          <c:idx val="4"/>
          <c:order val="1"/>
          <c:tx>
            <c:v>CA PREV 2024</c:v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'equilibre budgétaire'!$E$28:$E$31</c:f>
              <c:strCache>
                <c:ptCount val="4"/>
                <c:pt idx="0">
                  <c:v>PRODUITS DE SERVICES, DU DOMAINE &amp; VENTES DIVERSES</c:v>
                </c:pt>
                <c:pt idx="1">
                  <c:v>DOTATIONS, SUBVENTIONS ET PARTICIPATIONS</c:v>
                </c:pt>
                <c:pt idx="2">
                  <c:v>AUTRES PRODUITS DE GESTION COURANTE</c:v>
                </c:pt>
                <c:pt idx="3">
                  <c:v>PRODUITS EXCEPTIONNELS</c:v>
                </c:pt>
              </c:strCache>
            </c:strRef>
          </c:cat>
          <c:val>
            <c:numRef>
              <c:f>'equilibre budgétaire'!$G$28:$G$31</c:f>
              <c:numCache>
                <c:formatCode>#,##0.00</c:formatCode>
                <c:ptCount val="4"/>
                <c:pt idx="0">
                  <c:v>63318.37</c:v>
                </c:pt>
                <c:pt idx="1">
                  <c:v>211080.62</c:v>
                </c:pt>
                <c:pt idx="2">
                  <c:v>2094.6799999999998</c:v>
                </c:pt>
                <c:pt idx="3">
                  <c:v>2834.11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BD-4020-9C6D-BBA0425CD5E9}"/>
            </c:ext>
          </c:extLst>
        </c:ser>
        <c:ser>
          <c:idx val="0"/>
          <c:order val="2"/>
          <c:tx>
            <c:v>BP 2025</c:v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'equilibre budgétaire'!$E$28:$E$31</c:f>
              <c:strCache>
                <c:ptCount val="4"/>
                <c:pt idx="0">
                  <c:v>PRODUITS DE SERVICES, DU DOMAINE &amp; VENTES DIVERSES</c:v>
                </c:pt>
                <c:pt idx="1">
                  <c:v>DOTATIONS, SUBVENTIONS ET PARTICIPATIONS</c:v>
                </c:pt>
                <c:pt idx="2">
                  <c:v>AUTRES PRODUITS DE GESTION COURANTE</c:v>
                </c:pt>
                <c:pt idx="3">
                  <c:v>PRODUITS EXCEPTIONNELS</c:v>
                </c:pt>
              </c:strCache>
            </c:strRef>
          </c:cat>
          <c:val>
            <c:numRef>
              <c:f>'equilibre budgétaire'!$H$28:$H$31</c:f>
              <c:numCache>
                <c:formatCode>#,##0.00</c:formatCode>
                <c:ptCount val="4"/>
                <c:pt idx="0">
                  <c:v>74800</c:v>
                </c:pt>
                <c:pt idx="1">
                  <c:v>215250</c:v>
                </c:pt>
                <c:pt idx="2">
                  <c:v>2910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BD-4020-9C6D-BBA0425CD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49054704"/>
        <c:axId val="1539024832"/>
      </c:barChart>
      <c:catAx>
        <c:axId val="144905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39024832"/>
        <c:crosses val="autoZero"/>
        <c:auto val="1"/>
        <c:lblAlgn val="ctr"/>
        <c:lblOffset val="100"/>
        <c:noMultiLvlLbl val="0"/>
      </c:catAx>
      <c:valAx>
        <c:axId val="153902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4905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738929508811392"/>
          <c:y val="0.92956083722791016"/>
          <c:w val="0.3628640978523392"/>
          <c:h val="5.99518810148731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fr-F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>
                <a:solidFill>
                  <a:sysClr val="windowText" lastClr="000000"/>
                </a:solidFill>
              </a:rPr>
              <a:t>Recettes</a:t>
            </a:r>
            <a:r>
              <a:rPr lang="fr-FR" sz="1800" b="1" baseline="0" dirty="0">
                <a:solidFill>
                  <a:sysClr val="windowText" lastClr="000000"/>
                </a:solidFill>
              </a:rPr>
              <a:t> réelles de fonctionnement : 292 960 €</a:t>
            </a:r>
            <a:endParaRPr lang="fr-FR" sz="18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B76-4F18-8C04-AFF3A95B8B97}"/>
              </c:ext>
            </c:extLst>
          </c:dPt>
          <c:dPt>
            <c:idx val="1"/>
            <c:bubble3D val="0"/>
            <c:explosion val="1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B76-4F18-8C04-AFF3A95B8B97}"/>
              </c:ext>
            </c:extLst>
          </c:dPt>
          <c:dPt>
            <c:idx val="2"/>
            <c:bubble3D val="0"/>
            <c:explosion val="1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B76-4F18-8C04-AFF3A95B8B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'equilibre budgétaire'!$E$28:$E$30</c:f>
              <c:strCache>
                <c:ptCount val="3"/>
                <c:pt idx="0">
                  <c:v>PRODUITS DE SERVICES, DU DOMAINE &amp; VENTES DIVERSES</c:v>
                </c:pt>
                <c:pt idx="1">
                  <c:v>DOTATIONS, SUBVENTIONS ET PARTICIPATIONS</c:v>
                </c:pt>
                <c:pt idx="2">
                  <c:v>AUTRES PRODUITS DE GESTION COURANTE</c:v>
                </c:pt>
              </c:strCache>
            </c:strRef>
          </c:cat>
          <c:val>
            <c:numRef>
              <c:f>'equilibre budgétaire'!$H$28:$H$30</c:f>
              <c:numCache>
                <c:formatCode>#,##0.00</c:formatCode>
                <c:ptCount val="3"/>
                <c:pt idx="0">
                  <c:v>74800</c:v>
                </c:pt>
                <c:pt idx="1">
                  <c:v>215250</c:v>
                </c:pt>
                <c:pt idx="2">
                  <c:v>2910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76-4F18-8C04-AFF3A95B8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31F61-FA93-42E0-A3E6-5374BDBFC128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9307A-3EAD-46E2-89F7-39E996A1D3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26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3DB032-3BA1-49A3-B0B5-99AAA36BFA5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23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6C7C9300-A11C-40F5-A36F-1953AFB1B0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364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061" y="5752693"/>
            <a:ext cx="1949550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8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8" y="1449388"/>
            <a:ext cx="5219700" cy="160813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364" y="1449388"/>
            <a:ext cx="5219700" cy="160813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A4615E-C5B3-4D92-9AA1-DE651622C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4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B83D6442-5E52-40A5-9C44-E22E1525D8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1822" y="1625315"/>
            <a:ext cx="288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076220" y="1625315"/>
            <a:ext cx="288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pour une image  14">
            <a:extLst>
              <a:ext uri="{FF2B5EF4-FFF2-40B4-BE49-F238E27FC236}">
                <a16:creationId xmlns:a16="http://schemas.microsoft.com/office/drawing/2014/main" id="{D4517D58-6411-4DB7-90F7-8D535758E5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1822" y="2411044"/>
            <a:ext cx="2808312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900" y="303039"/>
            <a:ext cx="8031163" cy="4616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CA07253A-92E0-463F-81AC-BC3278BD4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76220" y="2411044"/>
            <a:ext cx="2808312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735D85C1-C13B-4C97-A108-77624EB9F4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31822" y="4149080"/>
            <a:ext cx="2880000" cy="121571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7880F873-D56B-422D-B029-1953184C21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76219" y="4149080"/>
            <a:ext cx="2880000" cy="121571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3F18670E-1F33-4B27-A098-11058C475A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136" y="6257894"/>
            <a:ext cx="2340000" cy="195814"/>
          </a:xfrm>
          <a:solidFill>
            <a:schemeClr val="accent4"/>
          </a:solidFill>
        </p:spPr>
        <p:txBody>
          <a:bodyPr lIns="108000" tIns="36000" rIns="108000" bIns="36000"/>
          <a:lstStyle>
            <a:lvl1pPr algn="ctr">
              <a:spcBef>
                <a:spcPts val="0"/>
              </a:spcBef>
              <a:defRPr sz="800">
                <a:solidFill>
                  <a:schemeClr val="accent1"/>
                </a:solidFill>
              </a:defRPr>
            </a:lvl1pPr>
            <a:lvl2pPr>
              <a:defRPr sz="1000"/>
            </a:lvl2pPr>
            <a:lvl5pPr>
              <a:defRPr/>
            </a:lvl5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9550665E-C376-4A1A-9D9A-230C1B6B2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940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D7ED4F9-BC12-4833-BD68-3434F2CB1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542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ô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40E588-25DC-4494-B66C-2CC418968942}"/>
              </a:ext>
            </a:extLst>
          </p:cNvPr>
          <p:cNvSpPr/>
          <p:nvPr userDrawn="1"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5560" y="2845966"/>
            <a:ext cx="5040000" cy="461665"/>
          </a:xfrm>
          <a:noFill/>
        </p:spPr>
        <p:txBody>
          <a:bodyPr lIns="36000" anchor="t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C19B2D3-5439-4963-80A2-8A1EA01BB6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604" y="2333181"/>
            <a:ext cx="1949550" cy="873170"/>
          </a:xfrm>
          <a:prstGeom prst="rect">
            <a:avLst/>
          </a:prstGeom>
        </p:spPr>
      </p:pic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EA6A8A5-7015-4183-B5AF-6E2FBB4370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20150" y="3473132"/>
            <a:ext cx="2855913" cy="592470"/>
          </a:xfrm>
        </p:spPr>
        <p:txBody>
          <a:bodyPr/>
          <a:lstStyle>
            <a:lvl1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buFontTx/>
              <a:buNone/>
              <a:defRPr sz="1200" b="1" i="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buFontTx/>
              <a:buNone/>
              <a:defRPr sz="1200" b="0" i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5FE3CA8-8C85-4FC2-AD68-B5B6AE51F9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860" y="2102984"/>
            <a:ext cx="625507" cy="61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357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5728" y="1810512"/>
            <a:ext cx="6858000" cy="1463040"/>
          </a:xfrm>
        </p:spPr>
        <p:txBody>
          <a:bodyPr anchor="ctr"/>
          <a:lstStyle>
            <a:lvl1pPr algn="ctr">
              <a:defRPr sz="4000" b="0" cap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5728" y="3284728"/>
            <a:ext cx="6858000" cy="14630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F4B605-4151-4152-B862-F46ACD308261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78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9CCC361-9DCE-45C7-8D9A-5320CA0AF9F9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7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0512" y="2953936"/>
            <a:ext cx="7282382" cy="822536"/>
          </a:xfrm>
        </p:spPr>
        <p:txBody>
          <a:bodyPr anchor="ctr">
            <a:noAutofit/>
          </a:bodyPr>
          <a:lstStyle>
            <a:lvl1pPr algn="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3776473"/>
            <a:ext cx="7282382" cy="493776"/>
          </a:xfrm>
        </p:spPr>
        <p:txBody>
          <a:bodyPr anchor="ctr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B8240542-BE45-4176-AA4F-FC4372307425}"/>
              </a:ext>
            </a:extLst>
          </p:cNvPr>
          <p:cNvSpPr/>
          <p:nvPr userDrawn="1"/>
        </p:nvSpPr>
        <p:spPr>
          <a:xfrm>
            <a:off x="10868330" y="5564124"/>
            <a:ext cx="1097280" cy="15041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AFA472E3-C832-49D4-A575-BACE526A2A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23321" y="5751576"/>
            <a:ext cx="787298" cy="9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77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CEAEF4-1058-483D-950F-C6C5D366608B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4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5728" y="1810512"/>
            <a:ext cx="6858000" cy="1463040"/>
          </a:xfrm>
        </p:spPr>
        <p:txBody>
          <a:bodyPr anchor="ctr"/>
          <a:lstStyle>
            <a:lvl1pPr algn="ctr">
              <a:defRPr sz="4000" b="0" cap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5728" y="3284728"/>
            <a:ext cx="6858000" cy="14630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F4B605-4151-4152-B862-F46ACD308261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86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F015EE4-EAB0-4074-B3CC-FD285F3AC789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6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4">
            <a:extLst>
              <a:ext uri="{FF2B5EF4-FFF2-40B4-BE49-F238E27FC236}">
                <a16:creationId xmlns:a16="http://schemas.microsoft.com/office/drawing/2014/main" id="{6C7C9300-A11C-40F5-A36F-1953AFB1B0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364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86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EA97351-C083-4513-A1C5-B5174CF6B35A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750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6B00610-6593-4EE7-8463-B8F45D562504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91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9CCC361-9DCE-45C7-8D9A-5320CA0AF9F9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550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51C7B13-3A6A-4A76-9AF3-13AEC05DA231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42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A33FCBF-7109-4B7F-8B21-77B4A941BF59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36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3295" y="2267712"/>
            <a:ext cx="6866465" cy="1900936"/>
          </a:xfrm>
        </p:spPr>
        <p:txBody>
          <a:bodyPr anchor="ctr">
            <a:normAutofit/>
          </a:bodyPr>
          <a:lstStyle>
            <a:lvl1pPr algn="ctr">
              <a:defRPr sz="3600" b="0" cap="none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0BE59A9-0755-46B4-A813-0914F0474186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792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3B9621-7200-4F5C-BD65-55AA66C55865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64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93890C-E1B2-4045-BB78-C36C762A7546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241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075E8CD-05FC-4328-A5D2-62908AFE4EB4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952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D530E10-0EFC-4BFD-97D3-A1E81A021672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 Fond jau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780076" y="1185416"/>
            <a:ext cx="4896544" cy="2387600"/>
          </a:xfrm>
          <a:noFill/>
        </p:spPr>
        <p:txBody>
          <a:bodyPr lIns="36000" anchor="b"/>
          <a:lstStyle>
            <a:lvl1pPr algn="l">
              <a:defRPr sz="35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615553"/>
          </a:xfrm>
        </p:spPr>
        <p:txBody>
          <a:bodyPr wrap="square" lIns="36000">
            <a:sp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E9D08DD-2517-42FF-96FB-2E39F7FDB6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69098"/>
            <a:ext cx="1889278" cy="84036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FD090FE-B67F-4D87-A5F6-175DDFEAFB8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13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96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7F87458-62B3-4AB3-A0DD-8AF6A4F61687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014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7367FA0-F459-4095-A433-EA6D3888C22A}"/>
              </a:ext>
            </a:extLst>
          </p:cNvPr>
          <p:cNvSpPr txBox="1"/>
          <p:nvPr userDrawn="1"/>
        </p:nvSpPr>
        <p:spPr>
          <a:xfrm>
            <a:off x="11480800" y="18868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822D822-311A-4FA1-8097-F7B784A16290}" type="slidenum">
              <a:rPr lang="fr-FR" b="1" smtClean="0">
                <a:solidFill>
                  <a:schemeClr val="bg1"/>
                </a:solidFill>
              </a:rPr>
              <a:t>‹N°›</a:t>
            </a:fld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01F8985A-EE5A-4D42-880C-C82D50C9C6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81429D5-EB89-4375-A12D-1DCD7D38EE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061" y="5752693"/>
            <a:ext cx="1949550" cy="873170"/>
          </a:xfrm>
          <a:prstGeom prst="rect">
            <a:avLst/>
          </a:prstGeom>
        </p:spPr>
      </p:pic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61510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5807968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93501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 Fond blan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01F8985A-EE5A-4D42-880C-C82D50C9C6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276000" cy="6858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61510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5807968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0B186D6F-3EC1-43A6-AE0F-69877F5E86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8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-part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E38856-7AA7-4D5B-9D1B-1B1420C23847}"/>
              </a:ext>
            </a:extLst>
          </p:cNvPr>
          <p:cNvSpPr/>
          <p:nvPr userDrawn="1"/>
        </p:nvSpPr>
        <p:spPr>
          <a:xfrm>
            <a:off x="0" y="5490000"/>
            <a:ext cx="12192000" cy="136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79676" y="2528900"/>
            <a:ext cx="6192688" cy="1231106"/>
          </a:xfrm>
          <a:noFill/>
        </p:spPr>
        <p:txBody>
          <a:bodyPr lIns="36000" anchor="t">
            <a:noAutofit/>
          </a:bodyPr>
          <a:lstStyle>
            <a:lvl1pPr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5952BA3A-D263-4A63-8349-5EDBB9BCC6D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9342" y="1031528"/>
            <a:ext cx="994430" cy="1362862"/>
          </a:xfrm>
        </p:spPr>
        <p:txBody>
          <a:bodyPr wrap="none" lIns="0" rIns="0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25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0</a:t>
            </a:r>
          </a:p>
        </p:txBody>
      </p:sp>
      <p:cxnSp>
        <p:nvCxnSpPr>
          <p:cNvPr id="15" name="Connecteur droit 9">
            <a:extLst>
              <a:ext uri="{FF2B5EF4-FFF2-40B4-BE49-F238E27FC236}">
                <a16:creationId xmlns:a16="http://schemas.microsoft.com/office/drawing/2014/main" id="{1ABBAB23-602C-4DAD-A554-5C7DCA31E473}"/>
              </a:ext>
            </a:extLst>
          </p:cNvPr>
          <p:cNvCxnSpPr/>
          <p:nvPr userDrawn="1"/>
        </p:nvCxnSpPr>
        <p:spPr>
          <a:xfrm>
            <a:off x="4295800" y="2096852"/>
            <a:ext cx="2376000" cy="0"/>
          </a:xfrm>
          <a:prstGeom prst="straightConnector1">
            <a:avLst/>
          </a:prstGeom>
          <a:noFill/>
          <a:ln w="177800" cap="flat">
            <a:solidFill>
              <a:schemeClr val="accent4"/>
            </a:solidFill>
            <a:prstDash val="solid"/>
            <a:miter/>
          </a:ln>
        </p:spPr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0B186D6F-3EC1-43A6-AE0F-69877F5E86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1197" y="5752693"/>
            <a:ext cx="1889278" cy="87317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1121001-651E-4DC6-8680-F90224F9C7D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+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32EA8-3F6F-470C-BB2A-38B38E9BF9BB}"/>
              </a:ext>
            </a:extLst>
          </p:cNvPr>
          <p:cNvSpPr/>
          <p:nvPr userDrawn="1"/>
        </p:nvSpPr>
        <p:spPr>
          <a:xfrm>
            <a:off x="0" y="0"/>
            <a:ext cx="12192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629408"/>
            <a:ext cx="11052672" cy="460790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C08A53DA-9DB0-479E-9C16-AF21BE75C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57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DE3D18-EE4E-450E-A8FD-36F393F8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FD191933-890D-44B3-B9AF-E0B9DAE4D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629408"/>
            <a:ext cx="11160126" cy="453589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775A433-A3C0-4D0E-BBF7-689F305BC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04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032EA8-3F6F-470C-BB2A-38B38E9BF9BB}"/>
              </a:ext>
            </a:extLst>
          </p:cNvPr>
          <p:cNvSpPr/>
          <p:nvPr userDrawn="1"/>
        </p:nvSpPr>
        <p:spPr>
          <a:xfrm>
            <a:off x="0" y="0"/>
            <a:ext cx="12192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3CAA3D4-96F9-4EBA-ABE6-3ADF7AD580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19936" y="1629408"/>
            <a:ext cx="360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3345204C-5AE5-4310-A782-3C44F1385A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42721" y="1629408"/>
            <a:ext cx="3600000" cy="61555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pour une image  14">
            <a:extLst>
              <a:ext uri="{FF2B5EF4-FFF2-40B4-BE49-F238E27FC236}">
                <a16:creationId xmlns:a16="http://schemas.microsoft.com/office/drawing/2014/main" id="{D4517D58-6411-4DB7-90F7-8D535758E5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19936" y="2384884"/>
            <a:ext cx="3600000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0471C774-CFA5-4747-AB43-DB7470D4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14">
            <a:extLst>
              <a:ext uri="{FF2B5EF4-FFF2-40B4-BE49-F238E27FC236}">
                <a16:creationId xmlns:a16="http://schemas.microsoft.com/office/drawing/2014/main" id="{CA07253A-92E0-463F-81AC-BC3278BD4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2703" y="2384884"/>
            <a:ext cx="3600000" cy="1584000"/>
          </a:xfrm>
          <a:pattFill prst="openDmnd">
            <a:fgClr>
              <a:schemeClr val="bg2"/>
            </a:fgClr>
            <a:bgClr>
              <a:schemeClr val="bg1"/>
            </a:bgClr>
          </a:pattFill>
        </p:spPr>
        <p:txBody>
          <a:bodyPr anchor="ctr">
            <a:noAutofit/>
          </a:bodyPr>
          <a:lstStyle>
            <a:lvl1pPr algn="ctr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735D85C1-C13B-4C97-A108-77624EB9F4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13275" y="4124947"/>
            <a:ext cx="3600000" cy="90794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7880F873-D56B-422D-B029-1953184C210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36060" y="4124947"/>
            <a:ext cx="3600000" cy="90794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C4690927-792F-45AD-AF44-D07634F05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6520" y="351308"/>
            <a:ext cx="6965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2E87-1F19-49D4-B619-0824F37B2F3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97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5936" y="303039"/>
            <a:ext cx="11160127" cy="461665"/>
          </a:xfrm>
          <a:prstGeom prst="rect">
            <a:avLst/>
          </a:prstGeom>
          <a:noFill/>
        </p:spPr>
        <p:txBody>
          <a:bodyPr vert="horz" wrap="square" lIns="36000" tIns="0" rIns="36000" bIns="0" rtlCol="0" anchor="ctr">
            <a:sp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7" y="1449388"/>
            <a:ext cx="5220023" cy="1377300"/>
          </a:xfrm>
          <a:prstGeom prst="rect">
            <a:avLst/>
          </a:prstGeom>
        </p:spPr>
        <p:txBody>
          <a:bodyPr vert="horz" wrap="square" lIns="36000" tIns="0" rIns="36000" bIns="0" rtlCol="0">
            <a:sp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5A90619-C661-42CB-AB88-E616417C2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976" y="6382060"/>
            <a:ext cx="5040000" cy="153888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/>
              <a:t>Conseil municipal – 00 xxx 202x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3ADA970-32F7-4131-8E6B-14A8F6C89BB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00" y="6239917"/>
            <a:ext cx="450873" cy="43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6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4" r:id="rId4"/>
    <p:sldLayoutId id="2147483660" r:id="rId5"/>
    <p:sldLayoutId id="2147483661" r:id="rId6"/>
    <p:sldLayoutId id="2147483664" r:id="rId7"/>
    <p:sldLayoutId id="2147483663" r:id="rId8"/>
    <p:sldLayoutId id="2147483662" r:id="rId9"/>
    <p:sldLayoutId id="2147483650" r:id="rId10"/>
    <p:sldLayoutId id="2147483657" r:id="rId11"/>
    <p:sldLayoutId id="2147483652" r:id="rId12"/>
    <p:sldLayoutId id="2147483655" r:id="rId13"/>
    <p:sldLayoutId id="2147483666" r:id="rId14"/>
    <p:sldLayoutId id="2147483667" r:id="rId15"/>
  </p:sldLayoutIdLst>
  <p:hf hdr="0" dt="0"/>
  <p:txStyles>
    <p:titleStyle>
      <a:lvl1pPr marL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Symbol" panose="05050102010706020507" pitchFamily="18" charset="2"/>
        <a:buChar char="·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0" algn="l" defTabSz="914400" rtl="0" eaLnBrk="1" latinLnBrk="0" hangingPunct="1">
        <a:lnSpc>
          <a:spcPct val="100000"/>
        </a:lnSpc>
        <a:spcBef>
          <a:spcPts val="3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2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25" userDrawn="1">
          <p15:clr>
            <a:srgbClr val="F26B43"/>
          </p15:clr>
        </p15:guide>
        <p15:guide id="2" orient="horz" pos="3748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91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0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50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50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50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50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50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860A2E88-D72B-4DC3-A1B5-E409E06C8BD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" r="74"/>
          <a:stretch/>
        </p:blipFill>
        <p:spPr>
          <a:xfrm>
            <a:off x="0" y="0"/>
            <a:ext cx="5364000" cy="6858000"/>
          </a:xfr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3F1848C8-B312-42E5-AAD5-FF30FD04C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0076" y="1957189"/>
            <a:ext cx="4896544" cy="1615827"/>
          </a:xfrm>
        </p:spPr>
        <p:txBody>
          <a:bodyPr/>
          <a:lstStyle/>
          <a:p>
            <a:r>
              <a:rPr lang="fr-FR" dirty="0"/>
              <a:t>Rapport d’orientation budgétaire 2025 - CCAS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947D9EE-EF6D-4544-8B93-E0AE9E881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0076" y="4124412"/>
            <a:ext cx="4896544" cy="307777"/>
          </a:xfrm>
        </p:spPr>
        <p:txBody>
          <a:bodyPr/>
          <a:lstStyle/>
          <a:p>
            <a:r>
              <a:rPr lang="fr-FR" dirty="0"/>
              <a:t>05.12.2024</a:t>
            </a:r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2E487D25-D6A1-410D-AD74-F37758EA6DDB}"/>
              </a:ext>
            </a:extLst>
          </p:cNvPr>
          <p:cNvCxnSpPr/>
          <p:nvPr/>
        </p:nvCxnSpPr>
        <p:spPr>
          <a:xfrm>
            <a:off x="6843713" y="3945756"/>
            <a:ext cx="1800000" cy="0"/>
          </a:xfrm>
          <a:prstGeom prst="straightConnector1">
            <a:avLst/>
          </a:prstGeom>
          <a:noFill/>
          <a:ln w="101600" cap="flat">
            <a:solidFill>
              <a:schemeClr val="accent2"/>
            </a:solidFill>
            <a:prstDash val="solid"/>
            <a:miter/>
          </a:ln>
        </p:spPr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64D19D2B-B84F-45A7-B95F-AAE9038365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4" t="58799"/>
          <a:stretch/>
        </p:blipFill>
        <p:spPr>
          <a:xfrm>
            <a:off x="2442733" y="4032448"/>
            <a:ext cx="2920041" cy="28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51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069324" cy="1320800"/>
          </a:xfrm>
        </p:spPr>
        <p:txBody>
          <a:bodyPr/>
          <a:lstStyle/>
          <a:p>
            <a:r>
              <a:rPr lang="fr-FR" dirty="0"/>
              <a:t>Evolution des dépenses de personnel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2418"/>
            <a:ext cx="9336678" cy="4655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/>
              <a:t>Le BP 2025 s’élève à </a:t>
            </a:r>
            <a:r>
              <a:rPr lang="fr-FR" sz="2400" b="1" dirty="0">
                <a:solidFill>
                  <a:schemeClr val="tx1"/>
                </a:solidFill>
              </a:rPr>
              <a:t>238 000 </a:t>
            </a: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100" b="1" u="sng" dirty="0"/>
              <a:t>Les mesures principales impactant le budget 2025 sont les suivantes :</a:t>
            </a:r>
          </a:p>
          <a:p>
            <a:pPr lvl="1">
              <a:buClr>
                <a:srgbClr val="5FCBEF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prstClr val="black"/>
                </a:solidFill>
              </a:rPr>
              <a:t>Un GVT (Glissement vieillesse et technicité) en vue des évolutions de carrière </a:t>
            </a:r>
            <a:endParaRPr lang="fr-F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rgbClr val="5FCBEF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prstClr val="black"/>
                </a:solidFill>
              </a:rPr>
              <a:t>Le recrutement d’une nouvelle Directrice des solidarités</a:t>
            </a:r>
            <a:endParaRPr lang="fr-FR" dirty="0">
              <a:solidFill>
                <a:prstClr val="black"/>
              </a:solidFill>
            </a:endParaRPr>
          </a:p>
          <a:p>
            <a:pPr lvl="1">
              <a:buClr>
                <a:srgbClr val="5FCBEF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prstClr val="black"/>
                </a:solidFill>
              </a:rPr>
              <a:t>Le recours à 1 service civique</a:t>
            </a:r>
          </a:p>
          <a:p>
            <a:pPr lvl="1">
              <a:buClr>
                <a:srgbClr val="5FCBEF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prstClr val="black"/>
                </a:solidFill>
              </a:rPr>
              <a:t>Des mesures incompressibles liées à des augmentations de taux de cotisation :</a:t>
            </a:r>
          </a:p>
          <a:p>
            <a:pPr marL="457200" lvl="1" indent="0">
              <a:buClr>
                <a:srgbClr val="5FCBEF">
                  <a:lumMod val="50000"/>
                </a:srgbClr>
              </a:buClr>
              <a:buNone/>
            </a:pPr>
            <a:r>
              <a:rPr lang="fr-FR" sz="2000" dirty="0">
                <a:solidFill>
                  <a:prstClr val="black"/>
                </a:solidFill>
              </a:rPr>
              <a:t>*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Taux de versement mobilité passant de 1,15 à 1,30%  : + 300 € </a:t>
            </a:r>
          </a:p>
          <a:p>
            <a:pPr marL="457200" lvl="1" indent="0">
              <a:buClr>
                <a:srgbClr val="5FCBEF">
                  <a:lumMod val="50000"/>
                </a:srgbClr>
              </a:buClr>
              <a:buNone/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*Taux Urssaf passant de 8, 88 à 9,88% : + 650 € </a:t>
            </a:r>
          </a:p>
          <a:p>
            <a:pPr lvl="0">
              <a:buClr>
                <a:srgbClr val="5FCBEF">
                  <a:lumMod val="50000"/>
                </a:srgbClr>
              </a:buClr>
            </a:pP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* </a:t>
            </a:r>
            <a:r>
              <a:rPr lang="fr-F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Taux CNRACL passant de 31,65% à 35,65 % </a:t>
            </a:r>
            <a:r>
              <a:rPr lang="fr-F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  <a:r>
              <a:rPr lang="fr-F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+ 3000 </a:t>
            </a:r>
            <a:r>
              <a:rPr lang="fr-F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€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3">
              <a:buFont typeface="Wingdings" panose="05000000000000000000" pitchFamily="2" charset="2"/>
              <a:buChar char="§"/>
            </a:pP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219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57D484-4667-44C5-A958-57182C78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537" y="1440199"/>
            <a:ext cx="8715240" cy="3485606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>
                <a:solidFill>
                  <a:schemeClr val="tx1"/>
                </a:solidFill>
              </a:rPr>
              <a:t>Les effectifs prévisionnels 2025 </a:t>
            </a:r>
            <a:r>
              <a:rPr lang="fr-FR" dirty="0">
                <a:solidFill>
                  <a:schemeClr val="tx1"/>
                </a:solidFill>
              </a:rPr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4 emplois </a:t>
            </a:r>
            <a:r>
              <a:rPr lang="fr-FR" b="1" dirty="0"/>
              <a:t>permanents</a:t>
            </a:r>
            <a:r>
              <a:rPr lang="fr-FR" dirty="0"/>
              <a:t> 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782447-6DDF-43BC-B185-7AD50995AB32}"/>
              </a:ext>
            </a:extLst>
          </p:cNvPr>
          <p:cNvSpPr txBox="1"/>
          <p:nvPr/>
        </p:nvSpPr>
        <p:spPr>
          <a:xfrm>
            <a:off x="688195" y="5065550"/>
            <a:ext cx="8983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Nota: Les emplois non permanents représentent en moyenne sur une année : 1 poste (services civiques)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09C91A99-4EBA-4BFB-B4D5-21F0C66D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100" y="152895"/>
            <a:ext cx="10069324" cy="1320800"/>
          </a:xfrm>
        </p:spPr>
        <p:txBody>
          <a:bodyPr/>
          <a:lstStyle/>
          <a:p>
            <a:r>
              <a:rPr lang="fr-FR" dirty="0"/>
              <a:t>Structure des effectifs 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8F967F34-F4A9-4E26-A817-357901DC5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81376"/>
              </p:ext>
            </p:extLst>
          </p:nvPr>
        </p:nvGraphicFramePr>
        <p:xfrm>
          <a:off x="713057" y="2561897"/>
          <a:ext cx="9406002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200">
                  <a:extLst>
                    <a:ext uri="{9D8B030D-6E8A-4147-A177-3AD203B41FA5}">
                      <a16:colId xmlns:a16="http://schemas.microsoft.com/office/drawing/2014/main" val="1159570574"/>
                    </a:ext>
                  </a:extLst>
                </a:gridCol>
                <a:gridCol w="2624963">
                  <a:extLst>
                    <a:ext uri="{9D8B030D-6E8A-4147-A177-3AD203B41FA5}">
                      <a16:colId xmlns:a16="http://schemas.microsoft.com/office/drawing/2014/main" val="2272642161"/>
                    </a:ext>
                  </a:extLst>
                </a:gridCol>
                <a:gridCol w="1935009">
                  <a:extLst>
                    <a:ext uri="{9D8B030D-6E8A-4147-A177-3AD203B41FA5}">
                      <a16:colId xmlns:a16="http://schemas.microsoft.com/office/drawing/2014/main" val="2169076865"/>
                    </a:ext>
                  </a:extLst>
                </a:gridCol>
                <a:gridCol w="1688925">
                  <a:extLst>
                    <a:ext uri="{9D8B030D-6E8A-4147-A177-3AD203B41FA5}">
                      <a16:colId xmlns:a16="http://schemas.microsoft.com/office/drawing/2014/main" val="1468583168"/>
                    </a:ext>
                  </a:extLst>
                </a:gridCol>
                <a:gridCol w="1275905">
                  <a:extLst>
                    <a:ext uri="{9D8B030D-6E8A-4147-A177-3AD203B41FA5}">
                      <a16:colId xmlns:a16="http://schemas.microsoft.com/office/drawing/2014/main" val="55085556"/>
                    </a:ext>
                  </a:extLst>
                </a:gridCol>
              </a:tblGrid>
              <a:tr h="324540">
                <a:tc>
                  <a:txBody>
                    <a:bodyPr/>
                    <a:lstStyle/>
                    <a:p>
                      <a:r>
                        <a:rPr lang="fr-FR" dirty="0"/>
                        <a:t>Catégorie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Cadre d’emploi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Nombre de postes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Tps travail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ETP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316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Attaché territorial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12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Rédacteur territorial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1TC+1TNC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1,7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851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Adjoint principal 1ere 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782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3,7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42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517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79" y="572049"/>
            <a:ext cx="10668329" cy="571390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dirty="0"/>
          </a:p>
          <a:p>
            <a:pPr marL="0" indent="0">
              <a:buNone/>
            </a:pPr>
            <a:endParaRPr lang="fr-FR" b="1" u="sng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85BFBF-518D-46EE-BED1-5D0E151BEB5C}"/>
              </a:ext>
            </a:extLst>
          </p:cNvPr>
          <p:cNvSpPr/>
          <p:nvPr/>
        </p:nvSpPr>
        <p:spPr>
          <a:xfrm>
            <a:off x="1367904" y="594579"/>
            <a:ext cx="3588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Répartition Hommes/Femmes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D86D3AE1-BE1F-477B-A5F0-D4F6581A8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807176"/>
              </p:ext>
            </p:extLst>
          </p:nvPr>
        </p:nvGraphicFramePr>
        <p:xfrm>
          <a:off x="2927648" y="1412776"/>
          <a:ext cx="6048672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281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4EDE4-14E7-49C7-B682-F99E8475A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672"/>
            <a:ext cx="8596668" cy="576064"/>
          </a:xfrm>
        </p:spPr>
        <p:txBody>
          <a:bodyPr>
            <a:normAutofit fontScale="90000"/>
          </a:bodyPr>
          <a:lstStyle/>
          <a:p>
            <a:r>
              <a:rPr lang="fr-FR" sz="2000" b="1" u="sng" dirty="0">
                <a:solidFill>
                  <a:schemeClr val="tx1"/>
                </a:solidFill>
              </a:rPr>
              <a:t>Pyramide des âges</a:t>
            </a:r>
            <a:r>
              <a:rPr lang="fr-FR" sz="2000" dirty="0">
                <a:solidFill>
                  <a:schemeClr val="tx1"/>
                </a:solidFill>
              </a:rPr>
              <a:t>: </a:t>
            </a:r>
            <a:br>
              <a:rPr lang="fr-FR" dirty="0"/>
            </a:br>
            <a:endParaRPr lang="fr-FR" dirty="0"/>
          </a:p>
        </p:txBody>
      </p:sp>
      <p:pic>
        <p:nvPicPr>
          <p:cNvPr id="5" name="chart">
            <a:extLst>
              <a:ext uri="{FF2B5EF4-FFF2-40B4-BE49-F238E27FC236}">
                <a16:creationId xmlns:a16="http://schemas.microsoft.com/office/drawing/2014/main" id="{FA80DAB9-4785-4339-8B1E-45B0A48FA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865001"/>
            <a:ext cx="10297144" cy="551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10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2BB601-D56A-4A54-8C07-21C4657A90B0}"/>
              </a:ext>
            </a:extLst>
          </p:cNvPr>
          <p:cNvSpPr/>
          <p:nvPr/>
        </p:nvSpPr>
        <p:spPr>
          <a:xfrm>
            <a:off x="1260328" y="572049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Heures supplémentaires</a:t>
            </a:r>
            <a:r>
              <a:rPr lang="fr-FR" dirty="0"/>
              <a:t>: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F3F9143-C5DE-4D2E-91A7-0DC61BFF4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7" y="1375010"/>
            <a:ext cx="11179097" cy="457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658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98F842FB-3EB5-485A-8C3C-C0C4C8E0DB55}"/>
              </a:ext>
            </a:extLst>
          </p:cNvPr>
          <p:cNvSpPr txBox="1">
            <a:spLocks/>
          </p:cNvSpPr>
          <p:nvPr/>
        </p:nvSpPr>
        <p:spPr>
          <a:xfrm>
            <a:off x="78114" y="564901"/>
            <a:ext cx="12113886" cy="53773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2400" b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Les principaux éléments constitutifs de la rémunération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r-FR" sz="2400" b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des agents sont les suivants :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*le traitement indiciaire correspondant au grade et à l’échelon de l’agent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*les éléments accessoires mensuels : prime fixe IFSE, prime variable CIA, NBI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*la prime de fin d’année fixée à 1 311,71 € bruts (base TC)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*les titres de restauration d’une valeur de 7 € dont 4 à la charge de la collectivité</a:t>
            </a:r>
          </a:p>
          <a:p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*la participation employeur </a:t>
            </a:r>
            <a:r>
              <a:rPr lang="fr-FR" dirty="0"/>
              <a:t>à la mutuelle labellisée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*la participation employeur à la Garantie Maintien de Salaire MNT via une convention CDG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>
                  <a:lumMod val="5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82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78B5B-E42B-43BF-9778-C618BDF2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recettes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2458931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30C6F1BE-5D2A-4F86-9B5E-4037BF082F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977744"/>
              </p:ext>
            </p:extLst>
          </p:nvPr>
        </p:nvGraphicFramePr>
        <p:xfrm>
          <a:off x="4524329" y="836712"/>
          <a:ext cx="69847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D7EEA347-27B6-4824-9B76-E709E1731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537683"/>
              </p:ext>
            </p:extLst>
          </p:nvPr>
        </p:nvGraphicFramePr>
        <p:xfrm>
          <a:off x="551386" y="404664"/>
          <a:ext cx="3972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942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6136" y="1259496"/>
            <a:ext cx="11052672" cy="4761792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fr-FR" b="1" dirty="0"/>
              <a:t>Actions sociales à destination des personnes handicapées: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Diminution du nombre d’activités proposées par le service entrainant ainsi une baisse de la participation des familles aux activités (- 800 €)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Financement partiel de la CAF du poste de référent accompagnement et handicap par le biais de la subvention CTG chargé de coopération (15 000 €)</a:t>
            </a:r>
          </a:p>
          <a:p>
            <a:pPr>
              <a:buClr>
                <a:srgbClr val="0070C0"/>
              </a:buClr>
            </a:pPr>
            <a:r>
              <a:rPr lang="fr-FR" b="1" dirty="0"/>
              <a:t>Actions sociales tout public et seniors :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Maintien de la participation de l’Etat pour la gestion des logements d’urgence ( 7 250 €)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Maintien de l’enveloppe destinée aux recettes de dons (1 160 €)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Légère hausse de la participation des familles aux logements d’urgence (+ 150 €)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1600" dirty="0"/>
              <a:t>Maintien de la participation CCVG navette senior </a:t>
            </a:r>
          </a:p>
          <a:p>
            <a:pPr>
              <a:buClr>
                <a:srgbClr val="0070C0"/>
              </a:buClr>
            </a:pPr>
            <a:r>
              <a:rPr lang="fr-FR" dirty="0"/>
              <a:t>Hau</a:t>
            </a:r>
            <a:r>
              <a:rPr lang="fr-FR" b="1" dirty="0"/>
              <a:t>sse des recettes liées à la mise à disposition du personnel entre</a:t>
            </a:r>
            <a:br>
              <a:rPr lang="fr-FR" b="1" dirty="0"/>
            </a:br>
            <a:r>
              <a:rPr lang="fr-FR" b="1" dirty="0"/>
              <a:t>le CCAS et la Ville, les Arcades et la CCVG </a:t>
            </a:r>
            <a:r>
              <a:rPr lang="fr-FR" b="1" dirty="0">
                <a:sym typeface="Wingdings" panose="05000000000000000000" pitchFamily="2" charset="2"/>
              </a:rPr>
              <a:t>(73 100 € soit + 43 100 €)</a:t>
            </a:r>
            <a:endParaRPr lang="fr-FR" dirty="0">
              <a:sym typeface="Wingdings" panose="05000000000000000000" pitchFamily="2" charset="2"/>
            </a:endParaRPr>
          </a:p>
          <a:p>
            <a:pPr>
              <a:buClr>
                <a:srgbClr val="0070C0"/>
              </a:buClr>
            </a:pPr>
            <a:r>
              <a:rPr lang="fr-FR" dirty="0"/>
              <a:t>Bai</a:t>
            </a:r>
            <a:r>
              <a:rPr lang="fr-FR" b="1" dirty="0"/>
              <a:t>sse de la subvention d’équilibre de </a:t>
            </a:r>
            <a:r>
              <a:rPr lang="fr-FR" dirty="0"/>
              <a:t>2 5</a:t>
            </a:r>
            <a:r>
              <a:rPr lang="fr-FR" b="1" dirty="0"/>
              <a:t>00 € (- 1%) </a:t>
            </a:r>
            <a:br>
              <a:rPr lang="fr-FR" b="1" dirty="0"/>
            </a:br>
            <a:r>
              <a:rPr lang="fr-FR" b="1" dirty="0"/>
              <a:t>soit un versement de 193 000 € en 2025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recettes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543793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Section d’investissement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3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1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Contexte budgétaire et orientations 2025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1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983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fr-FR" dirty="0"/>
              <a:t>DEPENSES: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Provision pour équipement informatique (+ 900 €) 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Vérification des installations thermiques P3 (100 €)</a:t>
            </a:r>
          </a:p>
          <a:p>
            <a:pPr>
              <a:buClr>
                <a:srgbClr val="0070C0"/>
              </a:buClr>
            </a:pPr>
            <a:r>
              <a:rPr lang="fr-FR" dirty="0"/>
              <a:t>RECETTES:</a:t>
            </a:r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000" dirty="0"/>
              <a:t>Dotations amortissements (+ 1000 €)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dépenses et recettes d’investissement</a:t>
            </a:r>
          </a:p>
        </p:txBody>
      </p:sp>
    </p:spTree>
    <p:extLst>
      <p:ext uri="{BB962C8B-B14F-4D97-AF65-F5344CB8AC3E}">
        <p14:creationId xmlns:p14="http://schemas.microsoft.com/office/powerpoint/2010/main" val="3965032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Prospectives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4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88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Prospectives 2026 - CCAS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8FB2380-0168-4D5D-9056-37551F6D4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628800"/>
            <a:ext cx="10651233" cy="23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9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Prospectives 2026 – CCAS + Arcades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41FD25B-5BE9-41E3-82F4-ECCC1342C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98" y="1844824"/>
            <a:ext cx="11197065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89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B8EA0-972F-4825-B769-A4C4BEF6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188" y="2846388"/>
            <a:ext cx="5040312" cy="923330"/>
          </a:xfrm>
        </p:spPr>
        <p:txBody>
          <a:bodyPr/>
          <a:lstStyle/>
          <a:p>
            <a:r>
              <a:rPr lang="fr-FR" dirty="0"/>
              <a:t>Merci pour </a:t>
            </a:r>
            <a:br>
              <a:rPr lang="fr-FR" dirty="0"/>
            </a:br>
            <a:r>
              <a:rPr lang="fr-FR" dirty="0"/>
              <a:t>votre attention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17480D-AE78-469E-AF90-07F933DC4A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20150" y="3473132"/>
            <a:ext cx="2855913" cy="592470"/>
          </a:xfrm>
        </p:spPr>
        <p:txBody>
          <a:bodyPr/>
          <a:lstStyle/>
          <a:p>
            <a:r>
              <a:rPr lang="fr-FR" dirty="0"/>
              <a:t>contact@mairie-brignais.fr</a:t>
            </a:r>
          </a:p>
          <a:p>
            <a:r>
              <a:rPr lang="fr-FR" dirty="0"/>
              <a:t>Hôtel de ville</a:t>
            </a:r>
          </a:p>
          <a:p>
            <a:r>
              <a:rPr lang="fr-FR" dirty="0"/>
              <a:t>28 rue du Général de Gaulle</a:t>
            </a:r>
          </a:p>
          <a:p>
            <a:r>
              <a:rPr lang="fr-FR" dirty="0"/>
              <a:t>69530 Brignais</a:t>
            </a:r>
          </a:p>
          <a:p>
            <a:pPr lvl="1"/>
            <a:r>
              <a:rPr lang="fr-FR" dirty="0"/>
              <a:t>www.brignais.com</a:t>
            </a:r>
          </a:p>
        </p:txBody>
      </p:sp>
    </p:spTree>
    <p:extLst>
      <p:ext uri="{BB962C8B-B14F-4D97-AF65-F5344CB8AC3E}">
        <p14:creationId xmlns:p14="http://schemas.microsoft.com/office/powerpoint/2010/main" val="14063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F5F412C-5692-4A27-BBD4-FF347CA190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052737"/>
            <a:ext cx="11052672" cy="2376264"/>
          </a:xfrm>
        </p:spPr>
        <p:txBody>
          <a:bodyPr/>
          <a:lstStyle/>
          <a:p>
            <a:pPr algn="just"/>
            <a:r>
              <a:rPr lang="fr-FR" sz="1500" b="0" dirty="0"/>
              <a:t>La désinflation mondiale se poursuit et la croissance devrait rester stable. Les perspectives risquent cependant d’être révisées à la baisse avec l’accentuation possible des tensions géopolitiques, la montée du protectionnisme, la poursuite des phénomènes météorologiques extrêmes… La croissance en France devrait atteindre 1,1% en 2024 alors que l’inflation s’élève à 2,5%. </a:t>
            </a:r>
          </a:p>
          <a:p>
            <a:pPr algn="just"/>
            <a:r>
              <a:rPr lang="fr-FR" sz="1500" b="0" dirty="0"/>
              <a:t>Pour l’année 2025, la croissance devrait ralentir et arriver à 0,8% tout comme l’inflation qui est projetée à 1,5%.</a:t>
            </a:r>
          </a:p>
          <a:p>
            <a:pPr algn="just"/>
            <a:r>
              <a:rPr lang="fr-FR" sz="1500" b="0" dirty="0"/>
              <a:t>Le budget 2025 est soumis à un contexte économique fragile. Le Centre Communal d’Action Sociale est soumis aux mêmes contraintes budgétaires que le budget de la Ville qui le finance au travers d’une subvention d’équilibre. </a:t>
            </a:r>
          </a:p>
          <a:p>
            <a:pPr algn="just"/>
            <a:endParaRPr lang="fr-FR" sz="1600" b="0" dirty="0"/>
          </a:p>
          <a:p>
            <a:pPr algn="just"/>
            <a:endParaRPr lang="fr-FR" sz="1600" b="0" dirty="0">
              <a:solidFill>
                <a:srgbClr val="FF0000"/>
              </a:solidFill>
            </a:endParaRPr>
          </a:p>
          <a:p>
            <a:endParaRPr lang="fr-FR" sz="1200" b="0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2E3060C8-5D9A-4654-9290-33550EC5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budgétaire général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7C283-A548-4BED-9D68-B9B5C78AA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75F2E87-1F19-49D4-B619-0824F37B2F3D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E2C2DB7F-59DA-44F1-93E6-1F30FC663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402264"/>
              </p:ext>
            </p:extLst>
          </p:nvPr>
        </p:nvGraphicFramePr>
        <p:xfrm>
          <a:off x="695400" y="3429000"/>
          <a:ext cx="6408712" cy="283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01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663" y="1125048"/>
            <a:ext cx="11052672" cy="5328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600" b="0" dirty="0"/>
              <a:t>Afin de pouvoir concilier le maintien d’un service public de qualité tout en faisant face aux restrictions budgétaires dans le cadre du redressement des finances publiques, il a été demandé aux services, y compris au CCAS, d’atteindre les objectifs suivants pour leur budget 2025 :</a:t>
            </a:r>
          </a:p>
          <a:p>
            <a:pPr lvl="2"/>
            <a:r>
              <a:rPr lang="fr-FR" sz="1600" dirty="0"/>
              <a:t>Masse salariale : pas de nouvelles créations de poste </a:t>
            </a:r>
          </a:p>
          <a:p>
            <a:pPr lvl="2"/>
            <a:r>
              <a:rPr lang="fr-FR" sz="1600" dirty="0"/>
              <a:t>Prioriser les demandes (-3% sur les charges de fonctionnement)</a:t>
            </a:r>
          </a:p>
          <a:p>
            <a:pPr lvl="2"/>
            <a:r>
              <a:rPr lang="fr-FR" sz="1600" dirty="0"/>
              <a:t>Trouver de nouvelles sources d’économie</a:t>
            </a:r>
          </a:p>
          <a:p>
            <a:pPr lvl="2"/>
            <a:r>
              <a:rPr lang="fr-FR" sz="1600" dirty="0"/>
              <a:t>Subvention d’équilibre limitée à l’évolution de la masse salariale</a:t>
            </a:r>
          </a:p>
          <a:p>
            <a:pPr marL="0" lvl="2" indent="0">
              <a:buNone/>
            </a:pPr>
            <a:endParaRPr lang="fr-FR" sz="1600" dirty="0"/>
          </a:p>
          <a:p>
            <a:pPr marL="0" lvl="2" indent="0">
              <a:buNone/>
            </a:pPr>
            <a:endParaRPr lang="fr-FR" sz="16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Orientations 2025 _ CCAS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355E5A85-1630-4D62-9261-5DE52E400CCD}"/>
              </a:ext>
            </a:extLst>
          </p:cNvPr>
          <p:cNvSpPr txBox="1">
            <a:spLocks/>
          </p:cNvSpPr>
          <p:nvPr/>
        </p:nvSpPr>
        <p:spPr>
          <a:xfrm>
            <a:off x="495650" y="3500968"/>
            <a:ext cx="10685210" cy="2964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fr-FR" sz="1600" dirty="0">
                <a:solidFill>
                  <a:schemeClr val="tx1"/>
                </a:solidFill>
              </a:rPr>
              <a:t>Concernant le budget prévisionnel 2025 du CCAS :</a:t>
            </a:r>
            <a:endParaRPr lang="fr-FR" sz="1600" strike="sngStrike" dirty="0">
              <a:solidFill>
                <a:srgbClr val="FF0000"/>
              </a:solidFill>
            </a:endParaRPr>
          </a:p>
          <a:p>
            <a:pPr marL="144000" lvl="2" indent="-144000" defTabSz="914400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</a:pPr>
            <a:r>
              <a:rPr lang="fr-FR" sz="1600" dirty="0">
                <a:solidFill>
                  <a:schemeClr val="tx1"/>
                </a:solidFill>
              </a:rPr>
              <a:t>Les charges générales de fonctionnement sont en baisse de 9% soit – 4 040 € par rapport au budget 2024.</a:t>
            </a:r>
          </a:p>
          <a:p>
            <a:pPr marL="144000" lvl="2" indent="-144000" defTabSz="914400">
              <a:lnSpc>
                <a:spcPct val="120000"/>
              </a:lnSpc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</a:pPr>
            <a:r>
              <a:rPr lang="fr-FR" sz="1600" dirty="0">
                <a:solidFill>
                  <a:schemeClr val="tx1"/>
                </a:solidFill>
              </a:rPr>
              <a:t>Les charges de personnel sont en hausse de 22 % soit + 43 000 € s’élevant à un total de 238 000 €.</a:t>
            </a:r>
          </a:p>
          <a:p>
            <a:pPr marL="144000" lvl="2" indent="-144000" defTabSz="914400"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</a:pPr>
            <a:r>
              <a:rPr lang="fr-FR" sz="1600" dirty="0">
                <a:solidFill>
                  <a:schemeClr val="tx1"/>
                </a:solidFill>
              </a:rPr>
              <a:t>La recette liée à la Mise à disposition du personnel augmente quant à elle de + 43 100 € par rapport au budget primitif 2024. Toutefois, cette hausse est à nuancer car lors de l’élaboration du BP 2024, la mise à disposition du personnel CCAS aux Arcades avait été oublié et a été ajouté en DBM de novembre 2024 à hauteur de 26 000 €.  </a:t>
            </a:r>
          </a:p>
          <a:p>
            <a:pPr marL="144000" lvl="2" indent="-144000" defTabSz="914400">
              <a:spcBef>
                <a:spcPts val="600"/>
              </a:spcBef>
              <a:buClr>
                <a:schemeClr val="tx2"/>
              </a:buClr>
              <a:buFont typeface="Symbol" panose="05050102010706020507" pitchFamily="18" charset="2"/>
              <a:buChar char="·"/>
            </a:pPr>
            <a:r>
              <a:rPr lang="fr-FR" sz="1600" dirty="0">
                <a:solidFill>
                  <a:schemeClr val="tx1"/>
                </a:solidFill>
              </a:rPr>
              <a:t>La subvention d’équilibre versée par la Ville au CCAS diminue d’1% ( soit - 2 500 €)</a:t>
            </a:r>
          </a:p>
          <a:p>
            <a:pPr marL="0" indent="0">
              <a:buFont typeface="Wingdings 3" charset="2"/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974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>
            <a:extLst>
              <a:ext uri="{FF2B5EF4-FFF2-40B4-BE49-F238E27FC236}">
                <a16:creationId xmlns:a16="http://schemas.microsoft.com/office/drawing/2014/main" id="{A21EFC67-A59A-49F3-8A79-EE1A58E0E1C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3276000" cy="6858000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CE82C2-FB0B-416F-99BF-00D0048B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844" y="2528900"/>
            <a:ext cx="6192688" cy="1231106"/>
          </a:xfrm>
        </p:spPr>
        <p:txBody>
          <a:bodyPr/>
          <a:lstStyle/>
          <a:p>
            <a:r>
              <a:rPr lang="fr-FR" dirty="0"/>
              <a:t>Section de fonctionnement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66DD84-1A52-4D78-B46D-A3EAB4B79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61510" y="1031528"/>
            <a:ext cx="994430" cy="1362862"/>
          </a:xfrm>
        </p:spPr>
        <p:txBody>
          <a:bodyPr/>
          <a:lstStyle/>
          <a:p>
            <a:r>
              <a:rPr lang="fr-FR" dirty="0"/>
              <a:t>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431E32-571B-4953-941E-3E88BF3CFF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873" y="5038131"/>
            <a:ext cx="898571" cy="84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3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378B5B-E42B-43BF-9778-C618BDF2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dépenses de fonctionnement</a:t>
            </a:r>
          </a:p>
        </p:txBody>
      </p:sp>
    </p:spTree>
    <p:extLst>
      <p:ext uri="{BB962C8B-B14F-4D97-AF65-F5344CB8AC3E}">
        <p14:creationId xmlns:p14="http://schemas.microsoft.com/office/powerpoint/2010/main" val="37764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>
            <a:extLst>
              <a:ext uri="{FF2B5EF4-FFF2-40B4-BE49-F238E27FC236}">
                <a16:creationId xmlns:a16="http://schemas.microsoft.com/office/drawing/2014/main" id="{5931687F-6D8B-4513-A6AE-BACD265CB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90610"/>
              </p:ext>
            </p:extLst>
          </p:nvPr>
        </p:nvGraphicFramePr>
        <p:xfrm>
          <a:off x="551384" y="210067"/>
          <a:ext cx="3816424" cy="5091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102D957A-A0A9-438E-9000-A4953912D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914430"/>
              </p:ext>
            </p:extLst>
          </p:nvPr>
        </p:nvGraphicFramePr>
        <p:xfrm>
          <a:off x="467795" y="548680"/>
          <a:ext cx="404403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102D957A-A0A9-438E-9000-A4953912D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467624"/>
              </p:ext>
            </p:extLst>
          </p:nvPr>
        </p:nvGraphicFramePr>
        <p:xfrm>
          <a:off x="467795" y="530092"/>
          <a:ext cx="412761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89478E65-36E9-4F4B-B95C-AF2D176C6D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512947"/>
              </p:ext>
            </p:extLst>
          </p:nvPr>
        </p:nvGraphicFramePr>
        <p:xfrm>
          <a:off x="4679002" y="620688"/>
          <a:ext cx="5881493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8733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677399-B191-403A-9167-1DE22902B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936" y="1124744"/>
            <a:ext cx="11052672" cy="4896544"/>
          </a:xfrm>
        </p:spPr>
        <p:txBody>
          <a:bodyPr>
            <a:normAutofit fontScale="92500"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fr-FR" sz="2200" dirty="0"/>
              <a:t>Les charges à caractère général représentent 13% des dépenses réelles de fonctionnement </a:t>
            </a:r>
            <a:r>
              <a:rPr lang="fr-FR" dirty="0"/>
              <a:t>:</a:t>
            </a:r>
          </a:p>
          <a:p>
            <a:pPr marL="57150">
              <a:buClr>
                <a:srgbClr val="0070C0"/>
              </a:buClr>
            </a:pPr>
            <a:r>
              <a:rPr lang="fr-FR" sz="2200" b="1" dirty="0"/>
              <a:t>Actions sociales tout public :</a:t>
            </a:r>
          </a:p>
          <a:p>
            <a:pPr lvl="2">
              <a:lnSpc>
                <a:spcPct val="110000"/>
              </a:lnSpc>
            </a:pPr>
            <a:r>
              <a:rPr lang="fr-FR" sz="1500" dirty="0"/>
              <a:t>Diminution de l’électricité des logements d’urgence en lien avec une baisse annoncée de 25% (- 900 €) </a:t>
            </a:r>
          </a:p>
          <a:p>
            <a:pPr lvl="2">
              <a:lnSpc>
                <a:spcPct val="110000"/>
              </a:lnSpc>
            </a:pPr>
            <a:r>
              <a:rPr lang="fr-FR" sz="1500" dirty="0"/>
              <a:t>Maintien de l’aide à la collecte des encombrants</a:t>
            </a:r>
          </a:p>
          <a:p>
            <a:pPr lvl="2">
              <a:lnSpc>
                <a:spcPct val="110000"/>
              </a:lnSpc>
            </a:pPr>
            <a:r>
              <a:rPr lang="fr-FR" sz="1500" dirty="0"/>
              <a:t>Poursuite de l’action liée à la Médiation familiale</a:t>
            </a:r>
          </a:p>
          <a:p>
            <a:pPr lvl="2">
              <a:lnSpc>
                <a:spcPct val="110000"/>
              </a:lnSpc>
            </a:pPr>
            <a:r>
              <a:rPr lang="fr-FR" sz="1500" dirty="0"/>
              <a:t>Maintien des aides sociales facultatives et des </a:t>
            </a:r>
            <a:r>
              <a:rPr lang="fr-FR" sz="1500"/>
              <a:t>aides alimentaires</a:t>
            </a:r>
            <a:endParaRPr lang="fr-FR" sz="1500" dirty="0"/>
          </a:p>
          <a:p>
            <a:pPr marL="57150" lvl="1">
              <a:spcBef>
                <a:spcPts val="1800"/>
              </a:spcBef>
              <a:buClr>
                <a:srgbClr val="0070C0"/>
              </a:buClr>
            </a:pPr>
            <a:r>
              <a:rPr lang="fr-FR" sz="2200" b="1" dirty="0"/>
              <a:t>Actions sociales à destination des seniors (hormis la résidence autonomie Les Arcades) : </a:t>
            </a:r>
          </a:p>
          <a:p>
            <a:pPr lvl="2">
              <a:lnSpc>
                <a:spcPct val="120000"/>
              </a:lnSpc>
            </a:pPr>
            <a:r>
              <a:rPr lang="fr-FR" sz="1500" dirty="0"/>
              <a:t>Maintien des activités telles que repas des seniors, colis de Noël, friandises Sainte Anne </a:t>
            </a:r>
          </a:p>
          <a:p>
            <a:pPr lvl="2">
              <a:lnSpc>
                <a:spcPct val="120000"/>
              </a:lnSpc>
            </a:pPr>
            <a:r>
              <a:rPr lang="fr-FR" sz="1500" dirty="0"/>
              <a:t>Maintien de la semaine bleue </a:t>
            </a:r>
          </a:p>
          <a:p>
            <a:pPr marL="57150">
              <a:lnSpc>
                <a:spcPct val="110000"/>
              </a:lnSpc>
              <a:buClr>
                <a:srgbClr val="0070C0"/>
              </a:buClr>
            </a:pPr>
            <a:r>
              <a:rPr lang="fr-FR" sz="2200" dirty="0"/>
              <a:t>Actions sociales à destination des personnes handicapées :</a:t>
            </a:r>
          </a:p>
          <a:p>
            <a:pPr lvl="2">
              <a:lnSpc>
                <a:spcPct val="120000"/>
              </a:lnSpc>
            </a:pPr>
            <a:r>
              <a:rPr lang="fr-FR" sz="1500" dirty="0"/>
              <a:t>Poursuite des activités appréciées du public : sophrologie des aidants, groupe de parole, cafés parents…</a:t>
            </a:r>
          </a:p>
          <a:p>
            <a:pPr lvl="2">
              <a:lnSpc>
                <a:spcPct val="120000"/>
              </a:lnSpc>
            </a:pPr>
            <a:r>
              <a:rPr lang="fr-FR" sz="1500" dirty="0"/>
              <a:t>Organisation d’un congrès TND avec l’association </a:t>
            </a:r>
            <a:r>
              <a:rPr lang="fr-FR" sz="1500" dirty="0" err="1"/>
              <a:t>Acoléa</a:t>
            </a:r>
            <a:endParaRPr lang="fr-FR" sz="1500" dirty="0"/>
          </a:p>
          <a:p>
            <a:pPr lvl="2">
              <a:lnSpc>
                <a:spcPct val="120000"/>
              </a:lnSpc>
            </a:pPr>
            <a:r>
              <a:rPr lang="fr-FR" sz="1500" dirty="0"/>
              <a:t>Maintien des services d’accompagnement des familles (droit au répit) </a:t>
            </a: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E22636-75A5-46AB-B56A-D68EA6BB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charges à caractère général</a:t>
            </a:r>
          </a:p>
        </p:txBody>
      </p:sp>
    </p:spTree>
    <p:extLst>
      <p:ext uri="{BB962C8B-B14F-4D97-AF65-F5344CB8AC3E}">
        <p14:creationId xmlns:p14="http://schemas.microsoft.com/office/powerpoint/2010/main" val="127469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5515" y="1171853"/>
            <a:ext cx="7988886" cy="485608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Le Décret n° 2016-841 du 24 juin 2016 relatif au contenu ainsi qu'aux modalités de publication et de transmission du </a:t>
            </a:r>
            <a:r>
              <a:rPr lang="fr-FR" b="1" dirty="0"/>
              <a:t>rapport d'orientation budgétaire </a:t>
            </a:r>
            <a:r>
              <a:rPr lang="fr-FR" dirty="0"/>
              <a:t>dispose que l’autorité territoriale présente un rapport comportant, au titre du dernier exercice connu les informations relatives :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à la structure des effectifs,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aux dépenses de personnel et à la durée effective du temps de travail,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à l’évolution prévisionnelle des effectifs et des dépenses.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Ces éléments d’information figurent dans le présent rapport et sont basés notamment sur les données sociales extraites de nos logiciels métiers pour le CCAS entre janvier et octobre 2024.</a:t>
            </a:r>
          </a:p>
          <a:p>
            <a:pPr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</a:pPr>
            <a:endParaRPr lang="fr-FR" sz="2000" dirty="0"/>
          </a:p>
        </p:txBody>
      </p:sp>
      <p:sp>
        <p:nvSpPr>
          <p:cNvPr id="6" name="Shape 205">
            <a:extLst>
              <a:ext uri="{FF2B5EF4-FFF2-40B4-BE49-F238E27FC236}">
                <a16:creationId xmlns:a16="http://schemas.microsoft.com/office/drawing/2014/main" id="{5FFCE975-C35C-4BDD-BF93-71DE2EA0B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997" y="341790"/>
            <a:ext cx="9369886" cy="727785"/>
          </a:xfrm>
        </p:spPr>
        <p:txBody>
          <a:bodyPr anchor="ctr">
            <a:noAutofit/>
          </a:bodyPr>
          <a:lstStyle>
            <a:lvl1pPr defTabSz="868680">
              <a:defRPr sz="3705"/>
            </a:lvl1pPr>
          </a:lstStyle>
          <a:p>
            <a:pPr>
              <a:defRPr/>
            </a:pPr>
            <a:r>
              <a:rPr lang="fr-FR" sz="4000" dirty="0"/>
              <a:t>Volet ressources humaines  - CCAS 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873331496"/>
      </p:ext>
    </p:extLst>
  </p:cSld>
  <p:clrMapOvr>
    <a:masterClrMapping/>
  </p:clrMapOvr>
</p:sld>
</file>

<file path=ppt/theme/theme1.xml><?xml version="1.0" encoding="utf-8"?>
<a:theme xmlns:a="http://schemas.openxmlformats.org/drawingml/2006/main" name="Brignais">
  <a:themeElements>
    <a:clrScheme name="Brignais_Couleurs">
      <a:dk1>
        <a:sysClr val="windowText" lastClr="000000"/>
      </a:dk1>
      <a:lt1>
        <a:sysClr val="window" lastClr="FFFFFF"/>
      </a:lt1>
      <a:dk2>
        <a:srgbClr val="008AC2"/>
      </a:dk2>
      <a:lt2>
        <a:srgbClr val="E5E5E5"/>
      </a:lt2>
      <a:accent1>
        <a:srgbClr val="003865"/>
      </a:accent1>
      <a:accent2>
        <a:srgbClr val="008AC2"/>
      </a:accent2>
      <a:accent3>
        <a:srgbClr val="E6F5FE"/>
      </a:accent3>
      <a:accent4>
        <a:srgbClr val="DEDC00"/>
      </a:accent4>
      <a:accent5>
        <a:srgbClr val="EBEA66"/>
      </a:accent5>
      <a:accent6>
        <a:srgbClr val="DA0085"/>
      </a:accent6>
      <a:hlink>
        <a:srgbClr val="008AC2"/>
      </a:hlink>
      <a:folHlink>
        <a:srgbClr val="008AC2"/>
      </a:folHlink>
    </a:clrScheme>
    <a:fontScheme name="Brignais_Polices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rignais Présentation modèle v1.potx" id="{AA31BC83-740A-4309-88FB-DAC85AC61229}" vid="{2EEAAAD2-FCAC-4696-9DC2-6674636E05A7}"/>
    </a:ext>
  </a:extLst>
</a:theme>
</file>

<file path=ppt/theme/theme2.xml><?xml version="1.0" encoding="utf-8"?>
<a:theme xmlns:a="http://schemas.openxmlformats.org/drawingml/2006/main" name="1_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38005fa-01b0-4e01-805b-bd31fd4241d6">
      <UserInfo>
        <DisplayName>ABOMEY Tony</DisplayName>
        <AccountId>194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FC339885CAB24DB1482E68AF626853" ma:contentTypeVersion="14" ma:contentTypeDescription="Crée un document." ma:contentTypeScope="" ma:versionID="a1069e7d65f9a1d45de541fb0543cbc7">
  <xsd:schema xmlns:xsd="http://www.w3.org/2001/XMLSchema" xmlns:xs="http://www.w3.org/2001/XMLSchema" xmlns:p="http://schemas.microsoft.com/office/2006/metadata/properties" xmlns:ns3="f38005fa-01b0-4e01-805b-bd31fd4241d6" xmlns:ns4="d0af151d-12b1-4a86-957d-b6fd87740cbf" targetNamespace="http://schemas.microsoft.com/office/2006/metadata/properties" ma:root="true" ma:fieldsID="8eb42394d67074f8791dc600367ad4fb" ns3:_="" ns4:_="">
    <xsd:import namespace="f38005fa-01b0-4e01-805b-bd31fd4241d6"/>
    <xsd:import namespace="d0af151d-12b1-4a86-957d-b6fd87740c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005fa-01b0-4e01-805b-bd31fd4241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f151d-12b1-4a86-957d-b6fd87740c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ADECAD-F911-42A2-AB64-874CD3EA29F3}">
  <ds:schemaRefs>
    <ds:schemaRef ds:uri="http://schemas.microsoft.com/office/2006/metadata/properties"/>
    <ds:schemaRef ds:uri="http://schemas.microsoft.com/office/infopath/2007/PartnerControls"/>
    <ds:schemaRef ds:uri="f38005fa-01b0-4e01-805b-bd31fd4241d6"/>
  </ds:schemaRefs>
</ds:datastoreItem>
</file>

<file path=customXml/itemProps2.xml><?xml version="1.0" encoding="utf-8"?>
<ds:datastoreItem xmlns:ds="http://schemas.openxmlformats.org/officeDocument/2006/customXml" ds:itemID="{C5698194-DE96-4999-A287-51208339C6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D1BE7D-95C6-483E-99D1-982A7F83C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8005fa-01b0-4e01-805b-bd31fd4241d6"/>
    <ds:schemaRef ds:uri="d0af151d-12b1-4a86-957d-b6fd87740c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Brignais Présentation modèle v1</Template>
  <TotalTime>1931</TotalTime>
  <Words>1218</Words>
  <Application>Microsoft Office PowerPoint</Application>
  <PresentationFormat>Grand écran</PresentationFormat>
  <Paragraphs>147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3" baseType="lpstr">
      <vt:lpstr>Arial</vt:lpstr>
      <vt:lpstr>Calibri</vt:lpstr>
      <vt:lpstr>segoe ui</vt:lpstr>
      <vt:lpstr>Symbol</vt:lpstr>
      <vt:lpstr>Trebuchet MS</vt:lpstr>
      <vt:lpstr>Wingdings</vt:lpstr>
      <vt:lpstr>Wingdings 3</vt:lpstr>
      <vt:lpstr>Brignais</vt:lpstr>
      <vt:lpstr>1_Facette</vt:lpstr>
      <vt:lpstr>Rapport d’orientation budgétaire 2025 - CCAS</vt:lpstr>
      <vt:lpstr>Contexte budgétaire et orientations 2025</vt:lpstr>
      <vt:lpstr>Contexte budgétaire général 2025</vt:lpstr>
      <vt:lpstr>Orientations 2025 _ CCAS</vt:lpstr>
      <vt:lpstr>Section de fonctionnement</vt:lpstr>
      <vt:lpstr>Les dépenses de fonctionnement</vt:lpstr>
      <vt:lpstr>Présentation PowerPoint</vt:lpstr>
      <vt:lpstr>Les charges à caractère général</vt:lpstr>
      <vt:lpstr>Volet ressources humaines  - CCAS </vt:lpstr>
      <vt:lpstr>Evolution des dépenses de personnel </vt:lpstr>
      <vt:lpstr>Structure des effectifs  </vt:lpstr>
      <vt:lpstr>Présentation PowerPoint</vt:lpstr>
      <vt:lpstr>Pyramide des âges:  </vt:lpstr>
      <vt:lpstr>Présentation PowerPoint</vt:lpstr>
      <vt:lpstr>Présentation PowerPoint</vt:lpstr>
      <vt:lpstr>Les recettes de fonctionnement</vt:lpstr>
      <vt:lpstr>Présentation PowerPoint</vt:lpstr>
      <vt:lpstr>Les recettes de fonctionnement</vt:lpstr>
      <vt:lpstr>Section d’investissement</vt:lpstr>
      <vt:lpstr>Les dépenses et recettes d’investissement</vt:lpstr>
      <vt:lpstr>Prospectives</vt:lpstr>
      <vt:lpstr>Prospectives 2026 - CCAS</vt:lpstr>
      <vt:lpstr>Prospectives 2026 – CCAS + Arcades</vt:lpstr>
      <vt:lpstr>Merci pour  votre attention</vt:lpstr>
    </vt:vector>
  </TitlesOfParts>
  <Company>Ville de Brignais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MOREL Annabelle</dc:creator>
  <cp:lastModifiedBy>PAILLOT Emilie</cp:lastModifiedBy>
  <cp:revision>102</cp:revision>
  <dcterms:created xsi:type="dcterms:W3CDTF">2022-09-29T15:48:38Z</dcterms:created>
  <dcterms:modified xsi:type="dcterms:W3CDTF">2024-12-05T18:18:42Z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0x01010061FC339885CAB24DB1482E68AF626853</vt:lpwstr>
  </property>
</Properties>
</file>