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0"/>
  </p:notesMasterIdLst>
  <p:sldIdLst>
    <p:sldId id="256" r:id="rId5"/>
    <p:sldId id="412" r:id="rId6"/>
    <p:sldId id="410" r:id="rId7"/>
    <p:sldId id="380" r:id="rId8"/>
    <p:sldId id="413" r:id="rId9"/>
    <p:sldId id="381" r:id="rId10"/>
    <p:sldId id="394" r:id="rId11"/>
    <p:sldId id="382" r:id="rId12"/>
    <p:sldId id="361" r:id="rId13"/>
    <p:sldId id="314" r:id="rId14"/>
    <p:sldId id="416" r:id="rId15"/>
    <p:sldId id="370" r:id="rId16"/>
    <p:sldId id="428" r:id="rId17"/>
    <p:sldId id="429" r:id="rId18"/>
    <p:sldId id="430" r:id="rId19"/>
    <p:sldId id="427" r:id="rId20"/>
    <p:sldId id="383" r:id="rId21"/>
    <p:sldId id="396" r:id="rId22"/>
    <p:sldId id="385" r:id="rId23"/>
    <p:sldId id="414" r:id="rId24"/>
    <p:sldId id="387" r:id="rId25"/>
    <p:sldId id="415" r:id="rId26"/>
    <p:sldId id="388" r:id="rId27"/>
    <p:sldId id="390" r:id="rId28"/>
    <p:sldId id="260" r:id="rId2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ILLOT Emilie" initials="PE" lastIdx="3" clrIdx="0">
    <p:extLst>
      <p:ext uri="{19B8F6BF-5375-455C-9EA6-DF929625EA0E}">
        <p15:presenceInfo xmlns:p15="http://schemas.microsoft.com/office/powerpoint/2012/main" userId="S-1-5-21-3319407083-1072285665-2206680841-32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3EA"/>
    <a:srgbClr val="E8D0D0"/>
    <a:srgbClr val="C0504D"/>
    <a:srgbClr val="9BBB59"/>
    <a:srgbClr val="9A6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595" autoAdjust="0"/>
  </p:normalViewPr>
  <p:slideViewPr>
    <p:cSldViewPr snapToObjects="1" showGuides="1">
      <p:cViewPr varScale="1">
        <p:scale>
          <a:sx n="113" d="100"/>
          <a:sy n="113" d="100"/>
        </p:scale>
        <p:origin x="39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202303\Bureau\Donnees\COMPTA\BERGER\1-%20CCAS-FRPA\ARCADES\ANNEE%202025\BP%202025\ROB\2025%20RAA_BP_Analyse%20pour%20ROB%20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serv202303\Bureau\Donnees\COMPTA\BERGER\1-%20CCAS-FRPA\ARCADES\ANNEE%202025\BP%202025\ROB\2025%20RAA_BP_Analyse%20pour%20ROB%20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Classeur2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202303\Bureau\Donnees\COMPTA\BERGER\1-%20CCAS-FRPA\ARCADES\ANNEE%202025\BP%202025\ROB\2025%20RAA_BP_Analyse%20pour%20ROB%20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202303\Bureau\Donnees\COMPTA\BERGER\1-%20CCAS-FRPA\ARCADES\ANNEE%202025\BP%202025\ROB\2025%20RAA_BP_Analyse%20pour%20ROB%20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Evolution DGF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'part recettes'!$K$29:$R$29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 BP</c:v>
                </c:pt>
                <c:pt idx="7">
                  <c:v>2025 BP</c:v>
                </c:pt>
              </c:strCache>
            </c:strRef>
          </c:cat>
          <c:val>
            <c:numRef>
              <c:f>'part recettes'!$K$34:$R$34</c:f>
              <c:numCache>
                <c:formatCode>#,##0.00</c:formatCode>
                <c:ptCount val="8"/>
                <c:pt idx="0">
                  <c:v>455000</c:v>
                </c:pt>
                <c:pt idx="1">
                  <c:v>362000</c:v>
                </c:pt>
                <c:pt idx="2">
                  <c:v>305000</c:v>
                </c:pt>
                <c:pt idx="3">
                  <c:v>250000</c:v>
                </c:pt>
                <c:pt idx="4">
                  <c:v>171000</c:v>
                </c:pt>
                <c:pt idx="5">
                  <c:v>201335</c:v>
                </c:pt>
                <c:pt idx="6">
                  <c:v>183000</c:v>
                </c:pt>
                <c:pt idx="7">
                  <c:v>185000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E8-4E90-AFC9-70859F632C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418495"/>
        <c:axId val="1822184879"/>
      </c:barChart>
      <c:catAx>
        <c:axId val="20684184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22184879"/>
        <c:crosses val="autoZero"/>
        <c:auto val="1"/>
        <c:lblAlgn val="ctr"/>
        <c:lblOffset val="100"/>
        <c:noMultiLvlLbl val="0"/>
      </c:catAx>
      <c:valAx>
        <c:axId val="1822184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68418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1"/>
                </a:solidFill>
              </a:rPr>
              <a:t>Dépenses réelles de fonctionnement :    826 000 €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Feuil1!$C$2:$C$3</c:f>
              <c:strCache>
                <c:ptCount val="2"/>
                <c:pt idx="0">
                  <c:v>2025</c:v>
                </c:pt>
                <c:pt idx="1">
                  <c:v>BP 2025</c:v>
                </c:pt>
              </c:strCache>
            </c:strRef>
          </c:tx>
          <c:dPt>
            <c:idx val="0"/>
            <c:bubble3D val="0"/>
            <c:explosion val="1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0C79-4940-81CE-D4C1C15D6B5D}"/>
              </c:ext>
            </c:extLst>
          </c:dPt>
          <c:dPt>
            <c:idx val="1"/>
            <c:bubble3D val="0"/>
            <c:explosion val="1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0C79-4940-81CE-D4C1C15D6B5D}"/>
              </c:ext>
            </c:extLst>
          </c:dPt>
          <c:dPt>
            <c:idx val="2"/>
            <c:bubble3D val="0"/>
            <c:explosion val="7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0C79-4940-81CE-D4C1C15D6B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Feuil1!$B$4:$B$6</c:f>
              <c:strCache>
                <c:ptCount val="3"/>
                <c:pt idx="0">
                  <c:v> CHARGES A CARACTERE GENERAL </c:v>
                </c:pt>
                <c:pt idx="1">
                  <c:v> CHARGES DE PERSONNEL ET FRAIS ASSIMILES </c:v>
                </c:pt>
                <c:pt idx="2">
                  <c:v> DEPENSES AFFERENTES A LA STRUCTURE </c:v>
                </c:pt>
              </c:strCache>
            </c:strRef>
          </c:cat>
          <c:val>
            <c:numRef>
              <c:f>Feuil1!$C$4:$C$6</c:f>
              <c:numCache>
                <c:formatCode>#,##0.00</c:formatCode>
                <c:ptCount val="3"/>
                <c:pt idx="0">
                  <c:v>203650</c:v>
                </c:pt>
                <c:pt idx="1">
                  <c:v>464000</c:v>
                </c:pt>
                <c:pt idx="2">
                  <c:v>158350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79-4940-81CE-D4C1C15D6B5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r-FR" sz="1400">
                <a:solidFill>
                  <a:schemeClr val="tx1"/>
                </a:solidFill>
              </a:rPr>
              <a:t>Evolution des dépenses de fonctionnement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Analyse!$F$5</c:f>
              <c:strCache>
                <c:ptCount val="1"/>
                <c:pt idx="0">
                  <c:v>BP 2024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Analyse!$E$8:$E$10</c:f>
              <c:strCache>
                <c:ptCount val="3"/>
                <c:pt idx="0">
                  <c:v> CHARGES A CARACTERE GENERAL </c:v>
                </c:pt>
                <c:pt idx="1">
                  <c:v> CHARGES DE PERSONNEL ET FRAIS ASSIMILES </c:v>
                </c:pt>
                <c:pt idx="2">
                  <c:v> DEPENSES AFFERENTES A LA STRUCTURE </c:v>
                </c:pt>
              </c:strCache>
            </c:strRef>
          </c:cat>
          <c:val>
            <c:numRef>
              <c:f>Analyse!$F$8:$F$10</c:f>
              <c:numCache>
                <c:formatCode>#,##0.00</c:formatCode>
                <c:ptCount val="3"/>
                <c:pt idx="0">
                  <c:v>199400</c:v>
                </c:pt>
                <c:pt idx="1">
                  <c:v>483000</c:v>
                </c:pt>
                <c:pt idx="2">
                  <c:v>162900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7A-4191-BC26-4959B9DAD90A}"/>
            </c:ext>
          </c:extLst>
        </c:ser>
        <c:ser>
          <c:idx val="0"/>
          <c:order val="1"/>
          <c:tx>
            <c:strRef>
              <c:f>Analyse!$G$5</c:f>
              <c:strCache>
                <c:ptCount val="1"/>
                <c:pt idx="0">
                  <c:v>CA PREV 2024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Analyse!$E$8:$E$10</c:f>
              <c:strCache>
                <c:ptCount val="3"/>
                <c:pt idx="0">
                  <c:v> CHARGES A CARACTERE GENERAL </c:v>
                </c:pt>
                <c:pt idx="1">
                  <c:v> CHARGES DE PERSONNEL ET FRAIS ASSIMILES </c:v>
                </c:pt>
                <c:pt idx="2">
                  <c:v> DEPENSES AFFERENTES A LA STRUCTURE </c:v>
                </c:pt>
              </c:strCache>
            </c:strRef>
          </c:cat>
          <c:val>
            <c:numRef>
              <c:f>Analyse!$G$8:$G$10</c:f>
              <c:numCache>
                <c:formatCode>#,##0.00</c:formatCode>
                <c:ptCount val="3"/>
                <c:pt idx="0">
                  <c:v>210800</c:v>
                </c:pt>
                <c:pt idx="1">
                  <c:v>435450</c:v>
                </c:pt>
                <c:pt idx="2">
                  <c:v>164000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7A-4191-BC26-4959B9DAD90A}"/>
            </c:ext>
          </c:extLst>
        </c:ser>
        <c:ser>
          <c:idx val="1"/>
          <c:order val="2"/>
          <c:tx>
            <c:strRef>
              <c:f>Analyse!$I$5</c:f>
              <c:strCache>
                <c:ptCount val="1"/>
                <c:pt idx="0">
                  <c:v>BP 2025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Analyse!$E$8:$E$10</c:f>
              <c:strCache>
                <c:ptCount val="3"/>
                <c:pt idx="0">
                  <c:v> CHARGES A CARACTERE GENERAL </c:v>
                </c:pt>
                <c:pt idx="1">
                  <c:v> CHARGES DE PERSONNEL ET FRAIS ASSIMILES </c:v>
                </c:pt>
                <c:pt idx="2">
                  <c:v> DEPENSES AFFERENTES A LA STRUCTURE </c:v>
                </c:pt>
              </c:strCache>
            </c:strRef>
          </c:cat>
          <c:val>
            <c:numRef>
              <c:f>Analyse!$I$8:$I$10</c:f>
              <c:numCache>
                <c:formatCode>#,##0.00</c:formatCode>
                <c:ptCount val="3"/>
                <c:pt idx="0">
                  <c:v>203650</c:v>
                </c:pt>
                <c:pt idx="1">
                  <c:v>464000</c:v>
                </c:pt>
                <c:pt idx="2">
                  <c:v>158350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7A-4191-BC26-4959B9DAD9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46840207"/>
        <c:axId val="912112159"/>
      </c:barChart>
      <c:catAx>
        <c:axId val="846840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12112159"/>
        <c:crosses val="autoZero"/>
        <c:auto val="1"/>
        <c:lblAlgn val="ctr"/>
        <c:lblOffset val="100"/>
        <c:noMultiLvlLbl val="0"/>
      </c:catAx>
      <c:valAx>
        <c:axId val="912112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46840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428285551601315"/>
          <c:y val="0.93061149228499074"/>
          <c:w val="0.72262009430784258"/>
          <c:h val="5.29989381681659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Répartition des effectifs (emplois permanents) par genre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3634968465059471"/>
          <c:y val="0.21657407407407409"/>
          <c:w val="0.27300613549537645"/>
          <c:h val="0.5803222513852435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r-FR" b="1">
                <a:solidFill>
                  <a:sysClr val="windowText" lastClr="000000"/>
                </a:solidFill>
              </a:rPr>
              <a:t>Répartition des effectifs (emplois permanents) par genre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01D-4CA2-AF34-57E90276CDED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01D-4CA2-AF34-57E90276CDE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Feuil1!$A$1:$A$2</c:f>
              <c:strCache>
                <c:ptCount val="2"/>
                <c:pt idx="0">
                  <c:v>Masculin</c:v>
                </c:pt>
                <c:pt idx="1">
                  <c:v>Féminin</c:v>
                </c:pt>
              </c:strCache>
            </c:strRef>
          </c:cat>
          <c:val>
            <c:numRef>
              <c:f>Feuil1!$B$1:$B$2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D-4CA2-AF34-57E90276CD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r-FR" sz="1400">
                <a:solidFill>
                  <a:schemeClr val="tx1"/>
                </a:solidFill>
              </a:rPr>
              <a:t>Evolution</a:t>
            </a:r>
            <a:r>
              <a:rPr lang="fr-FR" sz="1400" baseline="0">
                <a:solidFill>
                  <a:schemeClr val="tx1"/>
                </a:solidFill>
              </a:rPr>
              <a:t> des recettes de fonctionnement</a:t>
            </a:r>
            <a:endParaRPr lang="fr-FR" sz="140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Analyse!$F$5</c:f>
              <c:strCache>
                <c:ptCount val="1"/>
                <c:pt idx="0">
                  <c:v>BP 2024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Analyse!$E$15:$E$17</c:f>
              <c:strCache>
                <c:ptCount val="3"/>
                <c:pt idx="0">
                  <c:v> PRODUITS DE LA TARIFICATION </c:v>
                </c:pt>
                <c:pt idx="1">
                  <c:v> AUTRES PRODUITS RELATIFS A L'EXPLOITATION </c:v>
                </c:pt>
                <c:pt idx="2">
                  <c:v> PRODUITS FINANCIERS ET NON ENCAISSABLES </c:v>
                </c:pt>
              </c:strCache>
            </c:strRef>
          </c:cat>
          <c:val>
            <c:numRef>
              <c:f>Analyse!$F$15:$F$17</c:f>
              <c:numCache>
                <c:formatCode>#,##0.00</c:formatCode>
                <c:ptCount val="3"/>
                <c:pt idx="0">
                  <c:v>560000</c:v>
                </c:pt>
                <c:pt idx="1">
                  <c:v>184300</c:v>
                </c:pt>
                <c:pt idx="2">
                  <c:v>148100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8E-4370-84A6-0938E39C09BC}"/>
            </c:ext>
          </c:extLst>
        </c:ser>
        <c:ser>
          <c:idx val="5"/>
          <c:order val="1"/>
          <c:tx>
            <c:strRef>
              <c:f>Analyse!$G$5</c:f>
              <c:strCache>
                <c:ptCount val="1"/>
                <c:pt idx="0">
                  <c:v>CA PREV 2024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Analyse!$E$15:$E$17</c:f>
              <c:strCache>
                <c:ptCount val="3"/>
                <c:pt idx="0">
                  <c:v> PRODUITS DE LA TARIFICATION </c:v>
                </c:pt>
                <c:pt idx="1">
                  <c:v> AUTRES PRODUITS RELATIFS A L'EXPLOITATION </c:v>
                </c:pt>
                <c:pt idx="2">
                  <c:v> PRODUITS FINANCIERS ET NON ENCAISSABLES </c:v>
                </c:pt>
              </c:strCache>
            </c:strRef>
          </c:cat>
          <c:val>
            <c:numRef>
              <c:f>Analyse!$G$15:$G$17</c:f>
              <c:numCache>
                <c:formatCode>#,##0.00</c:formatCode>
                <c:ptCount val="3"/>
                <c:pt idx="0">
                  <c:v>622980</c:v>
                </c:pt>
                <c:pt idx="1">
                  <c:v>163420</c:v>
                </c:pt>
                <c:pt idx="2">
                  <c:v>154620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8E-4370-84A6-0938E39C09BC}"/>
            </c:ext>
          </c:extLst>
        </c:ser>
        <c:ser>
          <c:idx val="4"/>
          <c:order val="2"/>
          <c:tx>
            <c:strRef>
              <c:f>Analyse!$I$5</c:f>
              <c:strCache>
                <c:ptCount val="1"/>
                <c:pt idx="0">
                  <c:v>BP 2025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Analyse!$E$15:$E$17</c:f>
              <c:strCache>
                <c:ptCount val="3"/>
                <c:pt idx="0">
                  <c:v> PRODUITS DE LA TARIFICATION </c:v>
                </c:pt>
                <c:pt idx="1">
                  <c:v> AUTRES PRODUITS RELATIFS A L'EXPLOITATION </c:v>
                </c:pt>
                <c:pt idx="2">
                  <c:v> PRODUITS FINANCIERS ET NON ENCAISSABLES </c:v>
                </c:pt>
              </c:strCache>
            </c:strRef>
          </c:cat>
          <c:val>
            <c:numRef>
              <c:f>Analyse!$I$15:$I$17</c:f>
              <c:numCache>
                <c:formatCode>#,##0.00</c:formatCode>
                <c:ptCount val="3"/>
                <c:pt idx="0">
                  <c:v>615000</c:v>
                </c:pt>
                <c:pt idx="1">
                  <c:v>176450</c:v>
                </c:pt>
                <c:pt idx="2">
                  <c:v>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8E-4370-84A6-0938E39C09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76010223"/>
        <c:axId val="1007773519"/>
      </c:barChart>
      <c:catAx>
        <c:axId val="876010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07773519"/>
        <c:crosses val="autoZero"/>
        <c:auto val="1"/>
        <c:lblAlgn val="ctr"/>
        <c:lblOffset val="100"/>
        <c:noMultiLvlLbl val="0"/>
      </c:catAx>
      <c:valAx>
        <c:axId val="1007773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76010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942154725559848"/>
          <c:y val="0.93596081916824059"/>
          <c:w val="0.69314446231801541"/>
          <c:h val="5.73999273449334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r-FR" b="1" dirty="0">
                <a:solidFill>
                  <a:schemeClr val="tx1"/>
                </a:solidFill>
              </a:rPr>
              <a:t>Recettes</a:t>
            </a:r>
            <a:r>
              <a:rPr lang="fr-FR" b="1" baseline="0" dirty="0">
                <a:solidFill>
                  <a:schemeClr val="tx1"/>
                </a:solidFill>
              </a:rPr>
              <a:t> réelles de fonctionnement : </a:t>
            </a:r>
          </a:p>
          <a:p>
            <a:pPr>
              <a:defRPr b="1">
                <a:solidFill>
                  <a:schemeClr val="tx1"/>
                </a:solidFill>
              </a:defRPr>
            </a:pPr>
            <a:r>
              <a:rPr lang="fr-FR" b="1" baseline="0" dirty="0">
                <a:solidFill>
                  <a:schemeClr val="tx1"/>
                </a:solidFill>
              </a:rPr>
              <a:t>871 450 € </a:t>
            </a:r>
            <a:endParaRPr lang="fr-FR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2E1-4A38-82FD-974DF7994476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2E1-4A38-82FD-974DF7994476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2E1-4A38-82FD-974DF79944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Feuil1!$B$10:$B$12</c:f>
              <c:strCache>
                <c:ptCount val="3"/>
                <c:pt idx="0">
                  <c:v> PRODUITS DE LA TARIFICATION </c:v>
                </c:pt>
                <c:pt idx="1">
                  <c:v> AUTRES PRODUITS RELATIFS A L'EXPLOITATION </c:v>
                </c:pt>
                <c:pt idx="2">
                  <c:v> PRODUITS FINANCIERS ET NON ENCAISSABLES </c:v>
                </c:pt>
              </c:strCache>
            </c:strRef>
          </c:cat>
          <c:val>
            <c:numRef>
              <c:f>Feuil1!$C$10:$C$12</c:f>
              <c:numCache>
                <c:formatCode>#,##0.00</c:formatCode>
                <c:ptCount val="3"/>
                <c:pt idx="0">
                  <c:v>615000</c:v>
                </c:pt>
                <c:pt idx="1">
                  <c:v>176450</c:v>
                </c:pt>
                <c:pt idx="2">
                  <c:v>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2E1-4A38-82FD-974DF79944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4305499629478"/>
          <c:y val="0.81246788551272076"/>
          <c:w val="0.59138900074104406"/>
          <c:h val="0.170997493334073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31F61-FA93-42E0-A3E6-5374BDBFC128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9307A-3EAD-46E2-89F7-39E996A1D3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26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DB032-3BA1-49A3-B0B5-99AAA36BFA5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23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4">
            <a:extLst>
              <a:ext uri="{FF2B5EF4-FFF2-40B4-BE49-F238E27FC236}">
                <a16:creationId xmlns:a16="http://schemas.microsoft.com/office/drawing/2014/main" id="{6C7C9300-A11C-40F5-A36F-1953AFB1B0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364000" cy="6858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780076" y="1185416"/>
            <a:ext cx="4896544" cy="2387600"/>
          </a:xfrm>
          <a:noFill/>
        </p:spPr>
        <p:txBody>
          <a:bodyPr lIns="36000" anchor="b"/>
          <a:lstStyle>
            <a:lvl1pPr algn="l">
              <a:defRPr sz="35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780076" y="4124412"/>
            <a:ext cx="4896544" cy="615553"/>
          </a:xfrm>
        </p:spPr>
        <p:txBody>
          <a:bodyPr wrap="square" lIns="36000">
            <a:spAutoFit/>
          </a:bodyPr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E9D08DD-2517-42FF-96FB-2E39F7FDB6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061" y="5752693"/>
            <a:ext cx="1949550" cy="87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8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2 blo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3CAA3D4-96F9-4EBA-ABE6-3ADF7AD580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938" y="1449388"/>
            <a:ext cx="5219700" cy="160813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3345204C-5AE5-4310-A782-3C44F1385A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56364" y="1449388"/>
            <a:ext cx="5219700" cy="160813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3EA0ABB-3FE9-40E5-B6DF-DB37392552C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Conseil municipal – 00 xxx 202x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A4615E-C5B3-4D92-9AA1-DE651622C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34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4">
            <a:extLst>
              <a:ext uri="{FF2B5EF4-FFF2-40B4-BE49-F238E27FC236}">
                <a16:creationId xmlns:a16="http://schemas.microsoft.com/office/drawing/2014/main" id="{B83D6442-5E52-40A5-9C44-E22E1525D88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3276000" cy="6858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3CAA3D4-96F9-4EBA-ABE6-3ADF7AD580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31822" y="1625315"/>
            <a:ext cx="2880000" cy="61555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3345204C-5AE5-4310-A782-3C44F1385A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076220" y="1625315"/>
            <a:ext cx="2880000" cy="61555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3EA0ABB-3FE9-40E5-B6DF-DB37392552C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644900" y="6382060"/>
            <a:ext cx="5040000" cy="153888"/>
          </a:xfrm>
        </p:spPr>
        <p:txBody>
          <a:bodyPr/>
          <a:lstStyle/>
          <a:p>
            <a:r>
              <a:rPr lang="fr-FR"/>
              <a:t>Conseil municipal – 00 xxx 202x</a:t>
            </a:r>
            <a:endParaRPr lang="fr-FR" dirty="0"/>
          </a:p>
        </p:txBody>
      </p:sp>
      <p:sp>
        <p:nvSpPr>
          <p:cNvPr id="6" name="Espace réservé pour une image  14">
            <a:extLst>
              <a:ext uri="{FF2B5EF4-FFF2-40B4-BE49-F238E27FC236}">
                <a16:creationId xmlns:a16="http://schemas.microsoft.com/office/drawing/2014/main" id="{D4517D58-6411-4DB7-90F7-8D535758E5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31822" y="2411044"/>
            <a:ext cx="2808312" cy="1584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71C774-CFA5-4747-AB43-DB7470D4C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4900" y="303039"/>
            <a:ext cx="8031163" cy="46166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pour une image  14">
            <a:extLst>
              <a:ext uri="{FF2B5EF4-FFF2-40B4-BE49-F238E27FC236}">
                <a16:creationId xmlns:a16="http://schemas.microsoft.com/office/drawing/2014/main" id="{CA07253A-92E0-463F-81AC-BC3278BD46A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076220" y="2411044"/>
            <a:ext cx="2808312" cy="1584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735D85C1-C13B-4C97-A108-77624EB9F4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31822" y="4149080"/>
            <a:ext cx="2880000" cy="121571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7880F873-D56B-422D-B029-1953184C210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76219" y="4149080"/>
            <a:ext cx="2880000" cy="121571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4" name="Espace réservé du texte 7">
            <a:extLst>
              <a:ext uri="{FF2B5EF4-FFF2-40B4-BE49-F238E27FC236}">
                <a16:creationId xmlns:a16="http://schemas.microsoft.com/office/drawing/2014/main" id="{3F18670E-1F33-4B27-A098-11058C475AD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136" y="6257894"/>
            <a:ext cx="2340000" cy="195814"/>
          </a:xfrm>
          <a:solidFill>
            <a:schemeClr val="accent4"/>
          </a:solidFill>
        </p:spPr>
        <p:txBody>
          <a:bodyPr lIns="108000" tIns="36000" rIns="108000" bIns="36000"/>
          <a:lstStyle>
            <a:lvl1pPr algn="ctr">
              <a:spcBef>
                <a:spcPts val="0"/>
              </a:spcBef>
              <a:defRPr sz="800">
                <a:solidFill>
                  <a:schemeClr val="accent1"/>
                </a:solidFill>
              </a:defRPr>
            </a:lvl1pPr>
            <a:lvl2pPr>
              <a:defRPr sz="1000"/>
            </a:lvl2pPr>
            <a:lvl5pPr>
              <a:defRPr/>
            </a:lvl5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9550665E-C376-4A1A-9D9A-230C1B6B24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940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0034D8A-310F-4C71-BED5-F321449F5E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Conseil municipal – 00 xxx 202x</a:t>
            </a:r>
            <a:endParaRPr lang="fr-FR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BD7ED4F9-BC12-4833-BD68-3434F2CB1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9542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40E588-25DC-4494-B66C-2CC418968942}"/>
              </a:ext>
            </a:extLst>
          </p:cNvPr>
          <p:cNvSpPr/>
          <p:nvPr userDrawn="1"/>
        </p:nvSpPr>
        <p:spPr>
          <a:xfrm>
            <a:off x="762000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560" y="2845966"/>
            <a:ext cx="5040000" cy="461665"/>
          </a:xfrm>
          <a:noFill/>
        </p:spPr>
        <p:txBody>
          <a:bodyPr lIns="36000" anchor="t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C19B2D3-5439-4963-80A2-8A1EA01BB6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9604" y="2333181"/>
            <a:ext cx="1949550" cy="873170"/>
          </a:xfrm>
          <a:prstGeom prst="rect">
            <a:avLst/>
          </a:prstGeom>
        </p:spPr>
      </p:pic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EA6A8A5-7015-4183-B5AF-6E2FBB4370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820150" y="3473132"/>
            <a:ext cx="2855913" cy="592470"/>
          </a:xfrm>
        </p:spPr>
        <p:txBody>
          <a:bodyPr/>
          <a:lstStyle>
            <a:lvl1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buFontTx/>
              <a:buNone/>
              <a:defRPr sz="1200" b="1" i="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15FE3CA8-8C85-4FC2-AD68-B5B6AE51F9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860" y="2102984"/>
            <a:ext cx="625507" cy="61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357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9CCC361-9DCE-45C7-8D9A-5320CA0AF9F9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53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Fond ble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4">
            <a:extLst>
              <a:ext uri="{FF2B5EF4-FFF2-40B4-BE49-F238E27FC236}">
                <a16:creationId xmlns:a16="http://schemas.microsoft.com/office/drawing/2014/main" id="{6C7C9300-A11C-40F5-A36F-1953AFB1B0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364000" cy="6858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780076" y="1185416"/>
            <a:ext cx="4896544" cy="2387600"/>
          </a:xfrm>
          <a:noFill/>
        </p:spPr>
        <p:txBody>
          <a:bodyPr lIns="36000" anchor="b"/>
          <a:lstStyle>
            <a:lvl1pPr algn="l">
              <a:defRPr sz="35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780076" y="4124412"/>
            <a:ext cx="4896544" cy="615553"/>
          </a:xfrm>
        </p:spPr>
        <p:txBody>
          <a:bodyPr wrap="square" lIns="36000">
            <a:sp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E9D08DD-2517-42FF-96FB-2E39F7FDB6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1197" y="5752693"/>
            <a:ext cx="1889278" cy="87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8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Fond jau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780076" y="1185416"/>
            <a:ext cx="4896544" cy="2387600"/>
          </a:xfrm>
          <a:noFill/>
        </p:spPr>
        <p:txBody>
          <a:bodyPr lIns="36000" anchor="b"/>
          <a:lstStyle>
            <a:lvl1pPr algn="l">
              <a:defRPr sz="3500" b="1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780076" y="4124412"/>
            <a:ext cx="4896544" cy="615553"/>
          </a:xfrm>
        </p:spPr>
        <p:txBody>
          <a:bodyPr wrap="square" lIns="36000">
            <a:sp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E9D08DD-2517-42FF-96FB-2E39F7FDB6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1197" y="5769098"/>
            <a:ext cx="1889278" cy="84036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FD090FE-B67F-4D87-A5F6-175DDFEAFB8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213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396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us-partie Fond ble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8E38856-7AA7-4D5B-9D1B-1B1420C23847}"/>
              </a:ext>
            </a:extLst>
          </p:cNvPr>
          <p:cNvSpPr/>
          <p:nvPr userDrawn="1"/>
        </p:nvSpPr>
        <p:spPr>
          <a:xfrm>
            <a:off x="0" y="5490000"/>
            <a:ext cx="12192000" cy="13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pour une image  14">
            <a:extLst>
              <a:ext uri="{FF2B5EF4-FFF2-40B4-BE49-F238E27FC236}">
                <a16:creationId xmlns:a16="http://schemas.microsoft.com/office/drawing/2014/main" id="{01F8985A-EE5A-4D42-880C-C82D50C9C6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276000" cy="6858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  <a:noFill/>
        </p:spPr>
        <p:txBody>
          <a:bodyPr lIns="36000" anchor="t">
            <a:noAutofit/>
          </a:bodyPr>
          <a:lstStyle>
            <a:lvl1pPr>
              <a:defRPr sz="4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B5B24B-2805-43B7-94F9-D40713C377C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709392" y="6057292"/>
            <a:ext cx="5040000" cy="230832"/>
          </a:xfrm>
        </p:spPr>
        <p:txBody>
          <a:bodyPr/>
          <a:lstStyle>
            <a:lvl1pPr algn="l"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fr-FR"/>
              <a:t>Conseil municipal – 00 xxx 202x</a:t>
            </a:r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681429D5-EB89-4375-A12D-1DCD7D38EE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061" y="5752693"/>
            <a:ext cx="1949550" cy="873170"/>
          </a:xfrm>
          <a:prstGeom prst="rect">
            <a:avLst/>
          </a:prstGeom>
        </p:spPr>
      </p:pic>
      <p:sp>
        <p:nvSpPr>
          <p:cNvPr id="14" name="Sous-titre 2">
            <a:extLst>
              <a:ext uri="{FF2B5EF4-FFF2-40B4-BE49-F238E27FC236}">
                <a16:creationId xmlns:a16="http://schemas.microsoft.com/office/drawing/2014/main" id="{5952BA3A-D263-4A63-8349-5EDBB9BCC6D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61510" y="1031528"/>
            <a:ext cx="994430" cy="1362862"/>
          </a:xfrm>
        </p:spPr>
        <p:txBody>
          <a:bodyPr wrap="none" lIns="0" rIns="0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25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0</a:t>
            </a:r>
          </a:p>
        </p:txBody>
      </p:sp>
      <p:cxnSp>
        <p:nvCxnSpPr>
          <p:cNvPr id="15" name="Connecteur droit 9">
            <a:extLst>
              <a:ext uri="{FF2B5EF4-FFF2-40B4-BE49-F238E27FC236}">
                <a16:creationId xmlns:a16="http://schemas.microsoft.com/office/drawing/2014/main" id="{1ABBAB23-602C-4DAD-A554-5C7DCA31E473}"/>
              </a:ext>
            </a:extLst>
          </p:cNvPr>
          <p:cNvCxnSpPr/>
          <p:nvPr userDrawn="1"/>
        </p:nvCxnSpPr>
        <p:spPr>
          <a:xfrm>
            <a:off x="5807968" y="2096852"/>
            <a:ext cx="2376000" cy="0"/>
          </a:xfrm>
          <a:prstGeom prst="straightConnector1">
            <a:avLst/>
          </a:prstGeom>
          <a:noFill/>
          <a:ln w="177800" cap="flat">
            <a:solidFill>
              <a:schemeClr val="accent4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293501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us-partie Fond blan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8E38856-7AA7-4D5B-9D1B-1B1420C23847}"/>
              </a:ext>
            </a:extLst>
          </p:cNvPr>
          <p:cNvSpPr/>
          <p:nvPr userDrawn="1"/>
        </p:nvSpPr>
        <p:spPr>
          <a:xfrm>
            <a:off x="0" y="5490000"/>
            <a:ext cx="12192000" cy="13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pour une image  14">
            <a:extLst>
              <a:ext uri="{FF2B5EF4-FFF2-40B4-BE49-F238E27FC236}">
                <a16:creationId xmlns:a16="http://schemas.microsoft.com/office/drawing/2014/main" id="{01F8985A-EE5A-4D42-880C-C82D50C9C6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276000" cy="6858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  <a:noFill/>
        </p:spPr>
        <p:txBody>
          <a:bodyPr lIns="36000" anchor="t">
            <a:noAutofit/>
          </a:bodyPr>
          <a:lstStyle>
            <a:lvl1pPr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B5B24B-2805-43B7-94F9-D40713C377C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709392" y="6057292"/>
            <a:ext cx="5040000" cy="230832"/>
          </a:xfrm>
        </p:spPr>
        <p:txBody>
          <a:bodyPr/>
          <a:lstStyle>
            <a:lvl1pPr algn="l">
              <a:defRPr sz="1500">
                <a:solidFill>
                  <a:schemeClr val="bg1"/>
                </a:solidFill>
              </a:defRPr>
            </a:lvl1pPr>
          </a:lstStyle>
          <a:p>
            <a:r>
              <a:rPr lang="fr-FR"/>
              <a:t>Conseil municipal – 00 xxx 202x</a:t>
            </a:r>
            <a:endParaRPr lang="fr-FR" dirty="0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5952BA3A-D263-4A63-8349-5EDBB9BCC6D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61510" y="1031528"/>
            <a:ext cx="994430" cy="1362862"/>
          </a:xfrm>
        </p:spPr>
        <p:txBody>
          <a:bodyPr wrap="none" lIns="0" rIns="0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25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0</a:t>
            </a:r>
          </a:p>
        </p:txBody>
      </p:sp>
      <p:cxnSp>
        <p:nvCxnSpPr>
          <p:cNvPr id="15" name="Connecteur droit 9">
            <a:extLst>
              <a:ext uri="{FF2B5EF4-FFF2-40B4-BE49-F238E27FC236}">
                <a16:creationId xmlns:a16="http://schemas.microsoft.com/office/drawing/2014/main" id="{1ABBAB23-602C-4DAD-A554-5C7DCA31E473}"/>
              </a:ext>
            </a:extLst>
          </p:cNvPr>
          <p:cNvCxnSpPr/>
          <p:nvPr userDrawn="1"/>
        </p:nvCxnSpPr>
        <p:spPr>
          <a:xfrm>
            <a:off x="5807968" y="2096852"/>
            <a:ext cx="2376000" cy="0"/>
          </a:xfrm>
          <a:prstGeom prst="straightConnector1">
            <a:avLst/>
          </a:prstGeom>
          <a:noFill/>
          <a:ln w="177800" cap="flat">
            <a:solidFill>
              <a:schemeClr val="accent4"/>
            </a:solidFill>
            <a:prstDash val="solid"/>
            <a:miter/>
          </a:ln>
        </p:spPr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0B186D6F-3EC1-43A6-AE0F-69877F5E86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1197" y="5752693"/>
            <a:ext cx="1889278" cy="87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18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us-part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8E38856-7AA7-4D5B-9D1B-1B1420C23847}"/>
              </a:ext>
            </a:extLst>
          </p:cNvPr>
          <p:cNvSpPr/>
          <p:nvPr userDrawn="1"/>
        </p:nvSpPr>
        <p:spPr>
          <a:xfrm>
            <a:off x="0" y="5490000"/>
            <a:ext cx="12192000" cy="13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79676" y="2528900"/>
            <a:ext cx="6192688" cy="1231106"/>
          </a:xfrm>
          <a:noFill/>
        </p:spPr>
        <p:txBody>
          <a:bodyPr lIns="36000" anchor="t">
            <a:noAutofit/>
          </a:bodyPr>
          <a:lstStyle>
            <a:lvl1pPr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B5B24B-2805-43B7-94F9-D40713C377C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15380" y="6057292"/>
            <a:ext cx="5040000" cy="230832"/>
          </a:xfrm>
        </p:spPr>
        <p:txBody>
          <a:bodyPr/>
          <a:lstStyle>
            <a:lvl1pPr algn="l">
              <a:defRPr sz="1500">
                <a:solidFill>
                  <a:schemeClr val="bg1"/>
                </a:solidFill>
              </a:defRPr>
            </a:lvl1pPr>
          </a:lstStyle>
          <a:p>
            <a:r>
              <a:rPr lang="fr-FR"/>
              <a:t>Conseil municipal – 00 xxx 202x</a:t>
            </a:r>
            <a:endParaRPr lang="fr-FR" dirty="0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5952BA3A-D263-4A63-8349-5EDBB9BCC6D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9342" y="1031528"/>
            <a:ext cx="994430" cy="1362862"/>
          </a:xfrm>
        </p:spPr>
        <p:txBody>
          <a:bodyPr wrap="none" lIns="0" rIns="0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25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0</a:t>
            </a:r>
          </a:p>
        </p:txBody>
      </p:sp>
      <p:cxnSp>
        <p:nvCxnSpPr>
          <p:cNvPr id="15" name="Connecteur droit 9">
            <a:extLst>
              <a:ext uri="{FF2B5EF4-FFF2-40B4-BE49-F238E27FC236}">
                <a16:creationId xmlns:a16="http://schemas.microsoft.com/office/drawing/2014/main" id="{1ABBAB23-602C-4DAD-A554-5C7DCA31E473}"/>
              </a:ext>
            </a:extLst>
          </p:cNvPr>
          <p:cNvCxnSpPr/>
          <p:nvPr userDrawn="1"/>
        </p:nvCxnSpPr>
        <p:spPr>
          <a:xfrm>
            <a:off x="4295800" y="2096852"/>
            <a:ext cx="2376000" cy="0"/>
          </a:xfrm>
          <a:prstGeom prst="straightConnector1">
            <a:avLst/>
          </a:prstGeom>
          <a:noFill/>
          <a:ln w="177800" cap="flat">
            <a:solidFill>
              <a:schemeClr val="accent4"/>
            </a:solidFill>
            <a:prstDash val="solid"/>
            <a:miter/>
          </a:ln>
        </p:spPr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0B186D6F-3EC1-43A6-AE0F-69877F5E86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1197" y="5752693"/>
            <a:ext cx="1889278" cy="87317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D1121001-651E-4DC6-8680-F90224F9C7D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73" y="5038131"/>
            <a:ext cx="898571" cy="84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62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+ 2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32EA8-3F6F-470C-BB2A-38B38E9BF9BB}"/>
              </a:ext>
            </a:extLst>
          </p:cNvPr>
          <p:cNvSpPr/>
          <p:nvPr userDrawn="1"/>
        </p:nvSpPr>
        <p:spPr>
          <a:xfrm>
            <a:off x="0" y="0"/>
            <a:ext cx="12192000" cy="9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3CAA3D4-96F9-4EBA-ABE6-3ADF7AD580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936" y="1629408"/>
            <a:ext cx="11052672" cy="4607904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3EA0ABB-3FE9-40E5-B6DF-DB37392552C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Conseil municipal – 00 xxx 202x</a:t>
            </a: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71C774-CFA5-4747-AB43-DB7470D4C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C08A53DA-9DB0-479E-9C16-AF21BE75C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57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DE3D18-EE4E-450E-A8FD-36F393F8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5995F7B-FF38-42DC-B6F2-DC895B3D15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Conseil municipal – 00 xxx 202x</a:t>
            </a:r>
            <a:endParaRPr lang="fr-FR" dirty="0"/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FD191933-890D-44B3-B9AF-E0B9DAE4DB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629408"/>
            <a:ext cx="11160126" cy="453589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F775A433-A3C0-4D0E-BBF7-689F305BC2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204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2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32EA8-3F6F-470C-BB2A-38B38E9BF9BB}"/>
              </a:ext>
            </a:extLst>
          </p:cNvPr>
          <p:cNvSpPr/>
          <p:nvPr userDrawn="1"/>
        </p:nvSpPr>
        <p:spPr>
          <a:xfrm>
            <a:off x="0" y="0"/>
            <a:ext cx="12192000" cy="9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3CAA3D4-96F9-4EBA-ABE6-3ADF7AD580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19936" y="1629408"/>
            <a:ext cx="3600000" cy="61555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3345204C-5AE5-4310-A782-3C44F1385A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2721" y="1629408"/>
            <a:ext cx="3600000" cy="61555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3EA0ABB-3FE9-40E5-B6DF-DB37392552C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Conseil municipal – 00 xxx 202x</a:t>
            </a:r>
            <a:endParaRPr lang="fr-FR" dirty="0"/>
          </a:p>
        </p:txBody>
      </p:sp>
      <p:sp>
        <p:nvSpPr>
          <p:cNvPr id="6" name="Espace réservé pour une image  14">
            <a:extLst>
              <a:ext uri="{FF2B5EF4-FFF2-40B4-BE49-F238E27FC236}">
                <a16:creationId xmlns:a16="http://schemas.microsoft.com/office/drawing/2014/main" id="{D4517D58-6411-4DB7-90F7-8D535758E5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19936" y="2384884"/>
            <a:ext cx="3600000" cy="1584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71C774-CFA5-4747-AB43-DB7470D4C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pour une image  14">
            <a:extLst>
              <a:ext uri="{FF2B5EF4-FFF2-40B4-BE49-F238E27FC236}">
                <a16:creationId xmlns:a16="http://schemas.microsoft.com/office/drawing/2014/main" id="{CA07253A-92E0-463F-81AC-BC3278BD46A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42703" y="2384884"/>
            <a:ext cx="3600000" cy="1584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735D85C1-C13B-4C97-A108-77624EB9F4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13275" y="4124947"/>
            <a:ext cx="3600000" cy="90794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7880F873-D56B-422D-B029-1953184C210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36060" y="4124947"/>
            <a:ext cx="3600000" cy="90794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C4690927-792F-45AD-AF44-D07634F05C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997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5936" y="303039"/>
            <a:ext cx="11160127" cy="461665"/>
          </a:xfrm>
          <a:prstGeom prst="rect">
            <a:avLst/>
          </a:prstGeom>
          <a:noFill/>
        </p:spPr>
        <p:txBody>
          <a:bodyPr vert="horz" wrap="square" lIns="36000" tIns="0" rIns="36000" bIns="0" rtlCol="0" anchor="ctr">
            <a:sp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5937" y="1449388"/>
            <a:ext cx="5220023" cy="1377300"/>
          </a:xfrm>
          <a:prstGeom prst="rect">
            <a:avLst/>
          </a:prstGeom>
        </p:spPr>
        <p:txBody>
          <a:bodyPr vert="horz" wrap="square" lIns="36000" tIns="0" rIns="36000" bIns="0" rtlCol="0">
            <a:sp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5A90619-C661-42CB-AB88-E616417C2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9976" y="6382060"/>
            <a:ext cx="5040000" cy="153888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FR"/>
              <a:t>Conseil municipal – 00 xxx 202x</a:t>
            </a:r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3ADA970-32F7-4131-8E6B-14A8F6C89BB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00" y="6239917"/>
            <a:ext cx="450873" cy="43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06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54" r:id="rId4"/>
    <p:sldLayoutId id="2147483660" r:id="rId5"/>
    <p:sldLayoutId id="2147483661" r:id="rId6"/>
    <p:sldLayoutId id="2147483664" r:id="rId7"/>
    <p:sldLayoutId id="2147483663" r:id="rId8"/>
    <p:sldLayoutId id="2147483662" r:id="rId9"/>
    <p:sldLayoutId id="2147483650" r:id="rId10"/>
    <p:sldLayoutId id="2147483657" r:id="rId11"/>
    <p:sldLayoutId id="2147483652" r:id="rId12"/>
    <p:sldLayoutId id="2147483655" r:id="rId13"/>
    <p:sldLayoutId id="2147483666" r:id="rId14"/>
  </p:sldLayoutIdLst>
  <p:hf hdr="0" dt="0"/>
  <p:txStyles>
    <p:titleStyle>
      <a:lvl1pPr marL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Symbol" panose="05050102010706020507" pitchFamily="18" charset="2"/>
        <a:buChar char="·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" indent="0" algn="l" defTabSz="914400" rtl="0" eaLnBrk="1" latinLnBrk="0" hangingPunct="1">
        <a:lnSpc>
          <a:spcPct val="100000"/>
        </a:lnSpc>
        <a:spcBef>
          <a:spcPts val="3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600"/>
        </a:spcBef>
        <a:buFontTx/>
        <a:buNone/>
        <a:defRPr sz="12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25" userDrawn="1">
          <p15:clr>
            <a:srgbClr val="F26B43"/>
          </p15:clr>
        </p15:guide>
        <p15:guide id="2" orient="horz" pos="3748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91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pour une image  9">
            <a:extLst>
              <a:ext uri="{FF2B5EF4-FFF2-40B4-BE49-F238E27FC236}">
                <a16:creationId xmlns:a16="http://schemas.microsoft.com/office/drawing/2014/main" id="{860A2E88-D72B-4DC3-A1B5-E409E06C8BD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" r="74"/>
          <a:stretch/>
        </p:blipFill>
        <p:spPr>
          <a:xfrm>
            <a:off x="0" y="0"/>
            <a:ext cx="5364000" cy="6858000"/>
          </a:xfr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3F1848C8-B312-42E5-AAD5-FF30FD04C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0076" y="1957189"/>
            <a:ext cx="4896544" cy="1615827"/>
          </a:xfrm>
        </p:spPr>
        <p:txBody>
          <a:bodyPr/>
          <a:lstStyle/>
          <a:p>
            <a:r>
              <a:rPr lang="fr-FR" dirty="0"/>
              <a:t>Rapport d’orientation budgétaire 2025 – Résidence les Arcades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9947D9EE-EF6D-4544-8B93-E0AE9E881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0076" y="4124412"/>
            <a:ext cx="4896544" cy="307777"/>
          </a:xfrm>
        </p:spPr>
        <p:txBody>
          <a:bodyPr/>
          <a:lstStyle/>
          <a:p>
            <a:r>
              <a:rPr lang="fr-FR" dirty="0"/>
              <a:t>05.12.2024</a:t>
            </a:r>
          </a:p>
        </p:txBody>
      </p:sp>
      <p:cxnSp>
        <p:nvCxnSpPr>
          <p:cNvPr id="8" name="Connecteur droit 9">
            <a:extLst>
              <a:ext uri="{FF2B5EF4-FFF2-40B4-BE49-F238E27FC236}">
                <a16:creationId xmlns:a16="http://schemas.microsoft.com/office/drawing/2014/main" id="{2E487D25-D6A1-410D-AD74-F37758EA6DDB}"/>
              </a:ext>
            </a:extLst>
          </p:cNvPr>
          <p:cNvCxnSpPr/>
          <p:nvPr/>
        </p:nvCxnSpPr>
        <p:spPr>
          <a:xfrm>
            <a:off x="6843713" y="3945756"/>
            <a:ext cx="1800000" cy="0"/>
          </a:xfrm>
          <a:prstGeom prst="straightConnector1">
            <a:avLst/>
          </a:prstGeom>
          <a:noFill/>
          <a:ln w="101600" cap="flat">
            <a:solidFill>
              <a:schemeClr val="accent2"/>
            </a:solidFill>
            <a:prstDash val="solid"/>
            <a:miter/>
          </a:ln>
        </p:spPr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64D19D2B-B84F-45A7-B95F-AAE9038365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44" t="58799"/>
          <a:stretch/>
        </p:blipFill>
        <p:spPr>
          <a:xfrm>
            <a:off x="2442733" y="4032448"/>
            <a:ext cx="2920041" cy="282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51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936" y="1124744"/>
            <a:ext cx="11052672" cy="511256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2400" dirty="0"/>
              <a:t>Le BP 2025 </a:t>
            </a:r>
            <a:r>
              <a:rPr lang="fr-FR" sz="2400" dirty="0">
                <a:solidFill>
                  <a:schemeClr val="tx1"/>
                </a:solidFill>
              </a:rPr>
              <a:t>s’élève à </a:t>
            </a: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464 000 €</a:t>
            </a:r>
            <a:endParaRPr lang="fr-F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100" b="1" u="sng" dirty="0"/>
              <a:t>Les mesures principales impactant le budget 2025 sont les suivantes</a:t>
            </a:r>
            <a:r>
              <a:rPr lang="fr-FR" sz="2100" b="1" dirty="0"/>
              <a:t> :</a:t>
            </a:r>
          </a:p>
          <a:p>
            <a:pPr marL="0" indent="0">
              <a:spcBef>
                <a:spcPts val="0"/>
              </a:spcBef>
              <a:buNone/>
            </a:pPr>
            <a:endParaRPr lang="fr-FR" sz="21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700" dirty="0"/>
              <a:t>Un GVT (Glissement vieillesse et technicité) tenant compte des évolutions de carrière en 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700" dirty="0"/>
              <a:t>La réorganisation de la mission entretien sur 1,5 ETP suite au départ d’un agent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700" dirty="0"/>
              <a:t>Le recrutement d’un nouveau cuisinier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700" dirty="0"/>
              <a:t>Le remplacement du médecin par un infirmier coordinateur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700" dirty="0"/>
              <a:t>Le remplacement d’une partie des missions du Directeur par une prestation externe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La fin du versement d’une allocation retour à l’emploi en fin d’année 24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Des mesures incompressibles liées à des augmentations de taux de cotisation :</a:t>
            </a:r>
          </a:p>
          <a:p>
            <a:pPr marL="457200" lvl="1"/>
            <a:r>
              <a:rPr lang="fr-FR" dirty="0"/>
              <a:t>* Taux </a:t>
            </a:r>
            <a:r>
              <a:rPr lang="fr-FR"/>
              <a:t>de versement mobilité </a:t>
            </a:r>
            <a:r>
              <a:rPr lang="fr-FR" dirty="0"/>
              <a:t>passant de 1,15 à 1,30%  : + 400 € </a:t>
            </a:r>
          </a:p>
          <a:p>
            <a:pPr marL="457200" lvl="1"/>
            <a:r>
              <a:rPr lang="fr-FR" dirty="0"/>
              <a:t>*Taux Urssaf passant de 8, 88 à 9,88% : + 1 000 € </a:t>
            </a:r>
          </a:p>
          <a:p>
            <a:r>
              <a:rPr lang="fr-FR" sz="1600" dirty="0"/>
              <a:t>          </a:t>
            </a:r>
            <a:r>
              <a:rPr lang="fr-FR" sz="1500" dirty="0"/>
              <a:t>* Taux CNRACL passant de 31,65% à 35,65 % : + 4000 € </a:t>
            </a:r>
          </a:p>
          <a:p>
            <a:r>
              <a:rPr lang="fr-FR" sz="1700" b="0" dirty="0"/>
              <a:t>La résidence fait appel à des v</a:t>
            </a:r>
            <a:r>
              <a:rPr lang="fr-FR" sz="1800" b="0" dirty="0"/>
              <a:t>acataires étudiants pour assurer les astreintes nuit / week-end + d’un infirmier à partir de 25.</a:t>
            </a:r>
          </a:p>
          <a:p>
            <a:pPr marL="457200" lvl="1" indent="0">
              <a:buNone/>
            </a:pPr>
            <a:endParaRPr lang="fr-FR" sz="17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Partie 1 – Evolution des dépenses de personnel </a:t>
            </a:r>
          </a:p>
        </p:txBody>
      </p:sp>
    </p:spTree>
    <p:extLst>
      <p:ext uri="{BB962C8B-B14F-4D97-AF65-F5344CB8AC3E}">
        <p14:creationId xmlns:p14="http://schemas.microsoft.com/office/powerpoint/2010/main" val="1872197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F60573B3-F883-41D0-914E-778F43E1C9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936" y="1629408"/>
            <a:ext cx="11052672" cy="600164"/>
          </a:xfrm>
        </p:spPr>
        <p:txBody>
          <a:bodyPr/>
          <a:lstStyle/>
          <a:p>
            <a:r>
              <a:rPr lang="fr-FR" b="1" u="sng" dirty="0"/>
              <a:t>Les effectifs prévisionnels 2025 </a:t>
            </a:r>
            <a:r>
              <a:rPr lang="fr-FR" dirty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8 emplois </a:t>
            </a:r>
            <a:r>
              <a:rPr lang="fr-FR" b="1" dirty="0"/>
              <a:t>permanents</a:t>
            </a:r>
            <a:r>
              <a:rPr lang="fr-FR" dirty="0"/>
              <a:t> 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5D6550BC-86C8-49FE-B14F-EAD01B0A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Structure des effectifs  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CBBD64D9-DE1D-45E2-BB71-69B20B0F0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696905"/>
              </p:ext>
            </p:extLst>
          </p:nvPr>
        </p:nvGraphicFramePr>
        <p:xfrm>
          <a:off x="1127448" y="2564904"/>
          <a:ext cx="7848873" cy="2663686"/>
        </p:xfrm>
        <a:graphic>
          <a:graphicData uri="http://schemas.openxmlformats.org/drawingml/2006/table">
            <a:tbl>
              <a:tblPr/>
              <a:tblGrid>
                <a:gridCol w="1070301">
                  <a:extLst>
                    <a:ext uri="{9D8B030D-6E8A-4147-A177-3AD203B41FA5}">
                      <a16:colId xmlns:a16="http://schemas.microsoft.com/office/drawing/2014/main" val="657426563"/>
                    </a:ext>
                  </a:extLst>
                </a:gridCol>
                <a:gridCol w="2782782">
                  <a:extLst>
                    <a:ext uri="{9D8B030D-6E8A-4147-A177-3AD203B41FA5}">
                      <a16:colId xmlns:a16="http://schemas.microsoft.com/office/drawing/2014/main" val="4057330383"/>
                    </a:ext>
                  </a:extLst>
                </a:gridCol>
                <a:gridCol w="1676804">
                  <a:extLst>
                    <a:ext uri="{9D8B030D-6E8A-4147-A177-3AD203B41FA5}">
                      <a16:colId xmlns:a16="http://schemas.microsoft.com/office/drawing/2014/main" val="722489862"/>
                    </a:ext>
                  </a:extLst>
                </a:gridCol>
                <a:gridCol w="1248685">
                  <a:extLst>
                    <a:ext uri="{9D8B030D-6E8A-4147-A177-3AD203B41FA5}">
                      <a16:colId xmlns:a16="http://schemas.microsoft.com/office/drawing/2014/main" val="4173324878"/>
                    </a:ext>
                  </a:extLst>
                </a:gridCol>
                <a:gridCol w="1070301">
                  <a:extLst>
                    <a:ext uri="{9D8B030D-6E8A-4147-A177-3AD203B41FA5}">
                      <a16:colId xmlns:a16="http://schemas.microsoft.com/office/drawing/2014/main" val="824538680"/>
                    </a:ext>
                  </a:extLst>
                </a:gridCol>
              </a:tblGrid>
              <a:tr h="2897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Catégorie 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Cadre d'emploi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Nombre de postes 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Temps travail 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ETP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974598"/>
                  </a:ext>
                </a:extLst>
              </a:tr>
              <a:tr h="5244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Adjoints techniques territoriaux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TC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843657"/>
                  </a:ext>
                </a:extLst>
              </a:tr>
              <a:tr h="3453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endParaRPr lang="fr-FR" dirty="0"/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endParaRPr lang="fr-FR"/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endParaRPr lang="fr-FR" dirty="0"/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157767"/>
                  </a:ext>
                </a:extLst>
              </a:tr>
              <a:tr h="4194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  <a:p>
                      <a:pPr algn="l" fontAlgn="b"/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Auxiliaires de soins 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r>
                        <a:rPr lang="fr-F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TC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r>
                        <a:rPr lang="fr-FR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371390"/>
                  </a:ext>
                </a:extLst>
              </a:tr>
              <a:tr h="2897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endParaRPr lang="fr-FR" sz="11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449779"/>
                  </a:ext>
                </a:extLst>
              </a:tr>
              <a:tr h="2897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Adjoint administratif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r>
                        <a:rPr lang="fr-F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TNC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r>
                        <a:rPr lang="fr-FR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0,8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389501"/>
                  </a:ext>
                </a:extLst>
              </a:tr>
              <a:tr h="2155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267784"/>
                  </a:ext>
                </a:extLst>
              </a:tr>
              <a:tr h="28973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: 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r>
                        <a:rPr lang="fr-F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l" fontAlgn="b"/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r" fontAlgn="b"/>
                      <a:r>
                        <a:rPr lang="fr-F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rgbClr val="5FCBEF"/>
                      </a:solidFill>
                    </a:lnL>
                    <a:lnR w="12700" cmpd="sng">
                      <a:solidFill>
                        <a:srgbClr val="5FCBEF"/>
                      </a:solidFill>
                    </a:lnR>
                    <a:lnT w="12700" cmpd="sng">
                      <a:solidFill>
                        <a:srgbClr val="5FCBEF"/>
                      </a:solidFill>
                    </a:lnT>
                    <a:lnB w="12700" cmpd="sng">
                      <a:solidFill>
                        <a:srgbClr val="5FCBE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CBE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095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422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endParaRPr lang="fr-FR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b="1" u="sng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85BFBF-518D-46EE-BED1-5D0E151BEB5C}"/>
              </a:ext>
            </a:extLst>
          </p:cNvPr>
          <p:cNvSpPr/>
          <p:nvPr/>
        </p:nvSpPr>
        <p:spPr>
          <a:xfrm>
            <a:off x="1367904" y="594579"/>
            <a:ext cx="3588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/>
              <a:t>Répartition Hommes/Femmes</a:t>
            </a:r>
            <a:r>
              <a:rPr lang="fr-FR" b="1" dirty="0"/>
              <a:t> </a:t>
            </a:r>
            <a:r>
              <a:rPr lang="fr-FR" dirty="0"/>
              <a:t>: </a:t>
            </a: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1A81A37B-776F-4902-9810-E46BF8219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2339092"/>
              </p:ext>
            </p:extLst>
          </p:nvPr>
        </p:nvGraphicFramePr>
        <p:xfrm>
          <a:off x="1271464" y="1052736"/>
          <a:ext cx="8422831" cy="5314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D86D3AE1-BE1F-477B-A5F0-D4F6581A85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6742446"/>
              </p:ext>
            </p:extLst>
          </p:nvPr>
        </p:nvGraphicFramePr>
        <p:xfrm>
          <a:off x="2351584" y="1196752"/>
          <a:ext cx="662473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402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905410-89C1-49EE-BCC4-2696C599A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>
                <a:solidFill>
                  <a:schemeClr val="tx1"/>
                </a:solidFill>
              </a:rPr>
              <a:t>Pyramide des âges</a:t>
            </a:r>
            <a:r>
              <a:rPr lang="fr-FR" dirty="0">
                <a:solidFill>
                  <a:schemeClr val="tx1"/>
                </a:solidFill>
              </a:rPr>
              <a:t>: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151FE73-90DA-45C9-B5C7-6923D169C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08" y="865871"/>
            <a:ext cx="11160127" cy="551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661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51BCC9-F8E5-47BE-B6A7-5FD9CF2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>
                <a:solidFill>
                  <a:schemeClr val="tx1"/>
                </a:solidFill>
              </a:rPr>
              <a:t>Heures supplémentaires: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4768EC0-0C58-4E53-874C-394C4BCA9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85" y="1144123"/>
            <a:ext cx="11638447" cy="444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225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1738B-C806-41CD-9671-1240D59AF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>
                <a:solidFill>
                  <a:schemeClr val="tx1"/>
                </a:solidFill>
              </a:rPr>
              <a:t>Heures complémentaires :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F2AAC1F-AE95-46BB-BA20-4D9181455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132" y="1124744"/>
            <a:ext cx="10612135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882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98F842FB-3EB5-485A-8C3C-C0C4C8E0DB55}"/>
              </a:ext>
            </a:extLst>
          </p:cNvPr>
          <p:cNvSpPr txBox="1">
            <a:spLocks/>
          </p:cNvSpPr>
          <p:nvPr/>
        </p:nvSpPr>
        <p:spPr>
          <a:xfrm>
            <a:off x="78114" y="564901"/>
            <a:ext cx="12113886" cy="537731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400" b="1" dirty="0">
                <a:solidFill>
                  <a:schemeClr val="tx1"/>
                </a:solidFill>
              </a:rPr>
              <a:t>Les principaux éléments constitutifs de la rémunération </a:t>
            </a:r>
          </a:p>
          <a:p>
            <a:pPr marL="0" indent="0" algn="ctr">
              <a:buNone/>
            </a:pPr>
            <a:r>
              <a:rPr lang="fr-FR" sz="2400" b="1" dirty="0">
                <a:solidFill>
                  <a:schemeClr val="tx1"/>
                </a:solidFill>
              </a:rPr>
              <a:t>des agents sont les suivants :</a:t>
            </a:r>
          </a:p>
          <a:p>
            <a:pPr algn="ctr"/>
            <a:endParaRPr lang="fr-FR" sz="2600" dirty="0"/>
          </a:p>
          <a:p>
            <a:r>
              <a:rPr lang="fr-FR" dirty="0"/>
              <a:t>*le traitement indiciaire correspondant au grade et à l’échelon de l’agent</a:t>
            </a:r>
          </a:p>
          <a:p>
            <a:r>
              <a:rPr lang="fr-FR" dirty="0"/>
              <a:t>*les éléments accessoires mensuels : prime fixe IFSE, prime variable CIA, la NBI</a:t>
            </a:r>
          </a:p>
          <a:p>
            <a:r>
              <a:rPr lang="fr-FR" dirty="0"/>
              <a:t>*la prime de fin d’année fixée à 1 311,71 € bruts (base TC)</a:t>
            </a:r>
          </a:p>
          <a:p>
            <a:r>
              <a:rPr lang="fr-FR" dirty="0"/>
              <a:t>*les titres de restauration d’une valeur de 7 € dont 4 à la charge de la collectivité</a:t>
            </a:r>
          </a:p>
          <a:p>
            <a:r>
              <a:rPr lang="fr-FR" dirty="0"/>
              <a:t>*la participation employeur à la mutuelle labellisée </a:t>
            </a:r>
          </a:p>
          <a:p>
            <a:r>
              <a:rPr lang="fr-FR" dirty="0"/>
              <a:t>*la participation employeur à la Garantie Maintien de Salaire MNT via une convention CDG</a:t>
            </a:r>
            <a:endParaRPr lang="fr-FR" sz="2600" dirty="0"/>
          </a:p>
          <a:p>
            <a:pPr algn="ctr"/>
            <a:endParaRPr lang="fr-FR" sz="2600" dirty="0"/>
          </a:p>
          <a:p>
            <a:pPr algn="ctr"/>
            <a:endParaRPr lang="fr-FR" sz="2600" dirty="0"/>
          </a:p>
          <a:p>
            <a:pPr algn="ctr"/>
            <a:endParaRPr lang="fr-FR" sz="2600" u="sng" dirty="0"/>
          </a:p>
          <a:p>
            <a:pPr algn="ctr"/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1658682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78B5B-E42B-43BF-9778-C618BDF2D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recettes de fonctionnement</a:t>
            </a:r>
          </a:p>
        </p:txBody>
      </p:sp>
    </p:spTree>
    <p:extLst>
      <p:ext uri="{BB962C8B-B14F-4D97-AF65-F5344CB8AC3E}">
        <p14:creationId xmlns:p14="http://schemas.microsoft.com/office/powerpoint/2010/main" val="2458931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2CE5F333-5F0E-4B42-BCAE-693B5078DF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75327"/>
              </p:ext>
            </p:extLst>
          </p:nvPr>
        </p:nvGraphicFramePr>
        <p:xfrm>
          <a:off x="5303912" y="692696"/>
          <a:ext cx="519262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78E5BA60-36DE-4C26-9995-4B8F977EDC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6946801"/>
              </p:ext>
            </p:extLst>
          </p:nvPr>
        </p:nvGraphicFramePr>
        <p:xfrm>
          <a:off x="767408" y="692696"/>
          <a:ext cx="4432935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8936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2888" y="1052736"/>
            <a:ext cx="11052672" cy="5616624"/>
          </a:xfrm>
        </p:spPr>
        <p:txBody>
          <a:bodyPr>
            <a:noAutofit/>
          </a:bodyPr>
          <a:lstStyle/>
          <a:p>
            <a:r>
              <a:rPr lang="fr-FR" dirty="0"/>
              <a:t>Chapitre 017 – Produits de la tarification 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Hausse des recettes du « forfait soin » versée par l’ARS : 170 000 € (+ 10 000 € basé sur réalisé 2024)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Hausse des recettes des participations à l’hébergement portées à 445 000 € liée à l’augmentation du prix journalier ainsi qu’à un ajustement du nombre de résident et une prévision plus fine des recettes</a:t>
            </a:r>
          </a:p>
          <a:p>
            <a:r>
              <a:rPr lang="fr-FR" dirty="0"/>
              <a:t>Chapitre 018 – Autres produits relatifs à l’exploitation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Maintien des recettes prévisionnelles liées au forfait autonomie porté à 29 000 € 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Augmentation des recettes liées à la refacturation des fluides aux résidents basé sur la consommation en kWh de 2024 (+ 2 000 €)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Légère baisse des charges refacturées à la crèche collective (- 1 000 €)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Suppression du FCTVA selon le projet de loi finances 2025 (- 7 700 €)</a:t>
            </a:r>
          </a:p>
          <a:p>
            <a:pPr lvl="0"/>
            <a:r>
              <a:rPr lang="fr-FR" dirty="0">
                <a:solidFill>
                  <a:prstClr val="black"/>
                </a:solidFill>
              </a:rPr>
              <a:t>Chapitre 019 – Produits financiers et non encaissables</a:t>
            </a:r>
            <a:endParaRPr lang="fr-FR" sz="1600" b="0" dirty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Versement d’une subvention d’équilibre prévue à 80 000 € soit – 68 100 €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recettes de fonctionnement</a:t>
            </a:r>
          </a:p>
        </p:txBody>
      </p:sp>
    </p:spTree>
    <p:extLst>
      <p:ext uri="{BB962C8B-B14F-4D97-AF65-F5344CB8AC3E}">
        <p14:creationId xmlns:p14="http://schemas.microsoft.com/office/powerpoint/2010/main" val="54379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pour une image  8">
            <a:extLst>
              <a:ext uri="{FF2B5EF4-FFF2-40B4-BE49-F238E27FC236}">
                <a16:creationId xmlns:a16="http://schemas.microsoft.com/office/drawing/2014/main" id="{A21EFC67-A59A-49F3-8A79-EE1A58E0E1C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276000" cy="6858000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3CE82C2-FB0B-416F-99BF-00D0048B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</p:spPr>
        <p:txBody>
          <a:bodyPr/>
          <a:lstStyle/>
          <a:p>
            <a:r>
              <a:rPr lang="fr-FR" dirty="0"/>
              <a:t>Contexte budgétaire et orientations 2025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66DD84-1A52-4D78-B46D-A3EAB4B79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1510" y="1031528"/>
            <a:ext cx="994430" cy="1362862"/>
          </a:xfrm>
        </p:spPr>
        <p:txBody>
          <a:bodyPr/>
          <a:lstStyle/>
          <a:p>
            <a:r>
              <a:rPr lang="fr-FR" dirty="0"/>
              <a:t>1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9431E32-571B-4953-941E-3E88BF3CFF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73" y="5038131"/>
            <a:ext cx="898571" cy="84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716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pour une image  8">
            <a:extLst>
              <a:ext uri="{FF2B5EF4-FFF2-40B4-BE49-F238E27FC236}">
                <a16:creationId xmlns:a16="http://schemas.microsoft.com/office/drawing/2014/main" id="{A21EFC67-A59A-49F3-8A79-EE1A58E0E1C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276000" cy="6858000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3CE82C2-FB0B-416F-99BF-00D0048B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</p:spPr>
        <p:txBody>
          <a:bodyPr/>
          <a:lstStyle/>
          <a:p>
            <a:r>
              <a:rPr lang="fr-FR" dirty="0"/>
              <a:t>Section d’investissement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66DD84-1A52-4D78-B46D-A3EAB4B79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1510" y="1031528"/>
            <a:ext cx="994430" cy="1362862"/>
          </a:xfrm>
        </p:spPr>
        <p:txBody>
          <a:bodyPr/>
          <a:lstStyle/>
          <a:p>
            <a:r>
              <a:rPr lang="fr-FR" dirty="0"/>
              <a:t>3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9431E32-571B-4953-941E-3E88BF3CFF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73" y="5038131"/>
            <a:ext cx="898571" cy="84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413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fr-FR" sz="2400" dirty="0"/>
              <a:t>DEPENSES:</a:t>
            </a:r>
          </a:p>
          <a:p>
            <a:pPr marL="285750" lvl="1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800" dirty="0"/>
              <a:t>Maintien de l’enveloppe de remboursement des cautions à 5 000 € </a:t>
            </a:r>
          </a:p>
          <a:p>
            <a:pPr marL="285750" lvl="1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800" dirty="0"/>
              <a:t>10 000 € prévus et répartis entre des besoins en matériel informatique et du mobilier</a:t>
            </a:r>
          </a:p>
          <a:p>
            <a:pPr marL="285750" lvl="1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800" dirty="0"/>
              <a:t>20 000 € pour d’éventuels travaux au sein du bâtiment dont 10 000 € pour refaire les peintures du réfectoire (non réalisé en 2022); raccordement à la fibre </a:t>
            </a:r>
            <a:r>
              <a:rPr lang="fr-FR" sz="1800"/>
              <a:t>; changement </a:t>
            </a:r>
            <a:r>
              <a:rPr lang="fr-FR" sz="1800" dirty="0"/>
              <a:t>adoucisseur d’eau etc.</a:t>
            </a:r>
          </a:p>
          <a:p>
            <a:pPr marL="285750" lvl="1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800" dirty="0"/>
              <a:t>550 € pour la vérification des installations thermiques</a:t>
            </a:r>
          </a:p>
          <a:p>
            <a:pPr>
              <a:buClr>
                <a:srgbClr val="0070C0"/>
              </a:buClr>
            </a:pPr>
            <a:r>
              <a:rPr lang="fr-FR" sz="2000" dirty="0"/>
              <a:t>RECETTES:</a:t>
            </a:r>
          </a:p>
          <a:p>
            <a:pPr marL="285750" lvl="1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800" dirty="0"/>
              <a:t>Baisse du Fonds de compensation de la TVA (investissements N-2) soit – 2 230 €</a:t>
            </a:r>
          </a:p>
          <a:p>
            <a:pPr marL="285750" lvl="1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800" dirty="0"/>
              <a:t>Encaissement des cautions pour 5 000 € (cf. dépenses)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dépenses et recettes d’investissement</a:t>
            </a:r>
          </a:p>
        </p:txBody>
      </p:sp>
    </p:spTree>
    <p:extLst>
      <p:ext uri="{BB962C8B-B14F-4D97-AF65-F5344CB8AC3E}">
        <p14:creationId xmlns:p14="http://schemas.microsoft.com/office/powerpoint/2010/main" val="3965032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pour une image  8">
            <a:extLst>
              <a:ext uri="{FF2B5EF4-FFF2-40B4-BE49-F238E27FC236}">
                <a16:creationId xmlns:a16="http://schemas.microsoft.com/office/drawing/2014/main" id="{A21EFC67-A59A-49F3-8A79-EE1A58E0E1C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276000" cy="6858000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3CE82C2-FB0B-416F-99BF-00D0048B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</p:spPr>
        <p:txBody>
          <a:bodyPr/>
          <a:lstStyle/>
          <a:p>
            <a:r>
              <a:rPr lang="fr-FR" dirty="0"/>
              <a:t>Prospectives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66DD84-1A52-4D78-B46D-A3EAB4B79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1510" y="1031528"/>
            <a:ext cx="994430" cy="1362862"/>
          </a:xfrm>
        </p:spPr>
        <p:txBody>
          <a:bodyPr/>
          <a:lstStyle/>
          <a:p>
            <a:r>
              <a:rPr lang="fr-FR" dirty="0"/>
              <a:t>4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9431E32-571B-4953-941E-3E88BF3CFF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73" y="5038131"/>
            <a:ext cx="898571" cy="84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888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Prospectives 2026 – Résidence Autonomie les Arcades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E2A0515-2EC2-4796-9386-34665FD00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40" y="1700808"/>
            <a:ext cx="11330319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59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Prospectives 2026 – CCAS + Arcades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9D28594-D169-41A5-9335-36039A039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1412777"/>
            <a:ext cx="11723815" cy="316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89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AB8EA0-972F-4825-B769-A4C4BEF62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188" y="2846388"/>
            <a:ext cx="5040312" cy="923330"/>
          </a:xfrm>
        </p:spPr>
        <p:txBody>
          <a:bodyPr/>
          <a:lstStyle/>
          <a:p>
            <a:r>
              <a:rPr lang="fr-FR" dirty="0"/>
              <a:t>Merci pour </a:t>
            </a:r>
            <a:br>
              <a:rPr lang="fr-FR" dirty="0"/>
            </a:br>
            <a:r>
              <a:rPr lang="fr-FR" dirty="0"/>
              <a:t>votre attention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17480D-AE78-469E-AF90-07F933DC4A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820150" y="3473132"/>
            <a:ext cx="2855913" cy="592470"/>
          </a:xfrm>
        </p:spPr>
        <p:txBody>
          <a:bodyPr/>
          <a:lstStyle/>
          <a:p>
            <a:r>
              <a:rPr lang="fr-FR" dirty="0"/>
              <a:t>contact@mairie-brignais.fr</a:t>
            </a:r>
          </a:p>
          <a:p>
            <a:r>
              <a:rPr lang="fr-FR" dirty="0"/>
              <a:t>Hôtel de ville</a:t>
            </a:r>
          </a:p>
          <a:p>
            <a:r>
              <a:rPr lang="fr-FR" dirty="0"/>
              <a:t>28 rue du Général de Gaulle</a:t>
            </a:r>
          </a:p>
          <a:p>
            <a:r>
              <a:rPr lang="fr-FR" dirty="0"/>
              <a:t>69530 Brignais</a:t>
            </a:r>
          </a:p>
          <a:p>
            <a:pPr lvl="1"/>
            <a:r>
              <a:rPr lang="fr-FR" dirty="0"/>
              <a:t>www.brignais.com</a:t>
            </a:r>
          </a:p>
        </p:txBody>
      </p:sp>
    </p:spTree>
    <p:extLst>
      <p:ext uri="{BB962C8B-B14F-4D97-AF65-F5344CB8AC3E}">
        <p14:creationId xmlns:p14="http://schemas.microsoft.com/office/powerpoint/2010/main" val="14063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F5F412C-5692-4A27-BBD4-FF347CA190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936" y="1052736"/>
            <a:ext cx="11052672" cy="2262158"/>
          </a:xfrm>
        </p:spPr>
        <p:txBody>
          <a:bodyPr/>
          <a:lstStyle/>
          <a:p>
            <a:pPr algn="just"/>
            <a:r>
              <a:rPr lang="fr-FR" sz="1500" b="0" dirty="0"/>
              <a:t>La désinflation mondiale se poursuit et la croissance devrait rester stable. Les perspectives risquent cependant d’être révisées à la baisse avec l’accentuation possible des tensions géopolitiques, la montée du protectionnisme, la poursuite des phénomènes météorologiques extrêmes… La croissance en France devrait atteindre 1,1% en 2024 alors que l’inflation s’élève à 2,5%. </a:t>
            </a:r>
          </a:p>
          <a:p>
            <a:pPr algn="just"/>
            <a:r>
              <a:rPr lang="fr-FR" sz="1500" b="0" dirty="0"/>
              <a:t>Pour l’année 2025, la croissance devrait ralentir et arriver à 0,8% tout comme l’inflation qui est projetée à 1,5%.</a:t>
            </a:r>
          </a:p>
          <a:p>
            <a:pPr algn="just"/>
            <a:r>
              <a:rPr lang="fr-FR" sz="1500" b="0" dirty="0"/>
              <a:t>Le budget 2025 est soumis à un contexte économique fragile. La Résidence autonomie Les Arcades est soumis aux mêmes contraintes budgétaires que le budget de la Ville qui le finance au travers d’une subvention d’équilibre. </a:t>
            </a:r>
          </a:p>
          <a:p>
            <a:pPr algn="just"/>
            <a:endParaRPr lang="fr-FR" sz="1200" b="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2E3060C8-5D9A-4654-9290-33550EC5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 budgétaire général 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C7C283-A548-4BED-9D68-B9B5C78AA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75F2E87-1F19-49D4-B619-0824F37B2F3D}" type="slidenum">
              <a:rPr lang="fr-FR" smtClean="0"/>
              <a:pPr/>
              <a:t>3</a:t>
            </a:fld>
            <a:endParaRPr lang="fr-FR" dirty="0"/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26DE4486-D484-4D9E-9652-7B34BD9A3E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871924"/>
              </p:ext>
            </p:extLst>
          </p:nvPr>
        </p:nvGraphicFramePr>
        <p:xfrm>
          <a:off x="695400" y="3314895"/>
          <a:ext cx="6336704" cy="2945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401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936" y="1340768"/>
            <a:ext cx="11052672" cy="4896544"/>
          </a:xfrm>
        </p:spPr>
        <p:txBody>
          <a:bodyPr>
            <a:normAutofit/>
          </a:bodyPr>
          <a:lstStyle/>
          <a:p>
            <a:pPr algn="just">
              <a:buSzPct val="80000"/>
            </a:pPr>
            <a:r>
              <a:rPr lang="fr-FR" sz="1700" b="0" dirty="0"/>
              <a:t>Afin de pouvoir concilier le maintien d’un service public de qualité et le contexte inflationniste, il a été demandé aux services, y compris à la résidence des Arcades, d’atteindre les objectifs suivants pour leur budget 2025 :</a:t>
            </a:r>
          </a:p>
          <a:p>
            <a:pPr lvl="2"/>
            <a:r>
              <a:rPr lang="fr-FR" sz="1700" dirty="0"/>
              <a:t>Masse salariale : pas de nouvelles créations de poste </a:t>
            </a:r>
          </a:p>
          <a:p>
            <a:pPr lvl="2"/>
            <a:r>
              <a:rPr lang="fr-FR" sz="1700" dirty="0"/>
              <a:t>Prioriser les demandes (-3% sur les charges de fonctionnement)</a:t>
            </a:r>
          </a:p>
          <a:p>
            <a:pPr lvl="2"/>
            <a:r>
              <a:rPr lang="fr-FR" sz="1700" dirty="0"/>
              <a:t>Trouver de nouvelles sources d’économie</a:t>
            </a:r>
          </a:p>
          <a:p>
            <a:pPr lvl="2"/>
            <a:r>
              <a:rPr lang="fr-FR" sz="1700" dirty="0"/>
              <a:t>Subvention d’équilibre stabilisée (148 000 €)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Orientations 2025 _ Les Arcades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355E5A85-1630-4D62-9261-5DE52E400CCD}"/>
              </a:ext>
            </a:extLst>
          </p:cNvPr>
          <p:cNvSpPr txBox="1">
            <a:spLocks/>
          </p:cNvSpPr>
          <p:nvPr/>
        </p:nvSpPr>
        <p:spPr>
          <a:xfrm>
            <a:off x="515936" y="3140968"/>
            <a:ext cx="7956328" cy="2720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fr-FR" sz="1600" dirty="0"/>
          </a:p>
          <a:p>
            <a:pPr marL="0" indent="0" algn="just">
              <a:buNone/>
            </a:pPr>
            <a:r>
              <a:rPr lang="fr-FR" b="1" dirty="0"/>
              <a:t>Concernant le budget prévisionnel 2025 des Arcades :</a:t>
            </a:r>
          </a:p>
          <a:p>
            <a:pPr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dirty="0"/>
              <a:t>Les charges de fonctionnement (chapitres 011 + 016) sont en baisse de -0,1 % soit – 300 € par rapport au budget primitif 2024.</a:t>
            </a:r>
          </a:p>
          <a:p>
            <a:pPr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dirty="0"/>
              <a:t>Les charges de personnel sont également en baisse de -4% soit – 19 000 € s’élevant à un total de 464 000 €</a:t>
            </a:r>
          </a:p>
          <a:p>
            <a:pPr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dirty="0"/>
              <a:t>Les recettes des loyers sont quant à elles en hausse de 45 000 €</a:t>
            </a:r>
          </a:p>
          <a:p>
            <a:pPr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dirty="0"/>
              <a:t>La participation communale versée par la Ville à la Résidence Les Arcades diminue ainsi de -46% soit – 68 100 €</a:t>
            </a:r>
          </a:p>
        </p:txBody>
      </p:sp>
    </p:spTree>
    <p:extLst>
      <p:ext uri="{BB962C8B-B14F-4D97-AF65-F5344CB8AC3E}">
        <p14:creationId xmlns:p14="http://schemas.microsoft.com/office/powerpoint/2010/main" val="809741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pour une image  8">
            <a:extLst>
              <a:ext uri="{FF2B5EF4-FFF2-40B4-BE49-F238E27FC236}">
                <a16:creationId xmlns:a16="http://schemas.microsoft.com/office/drawing/2014/main" id="{A21EFC67-A59A-49F3-8A79-EE1A58E0E1C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276000" cy="6858000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3CE82C2-FB0B-416F-99BF-00D0048B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</p:spPr>
        <p:txBody>
          <a:bodyPr/>
          <a:lstStyle/>
          <a:p>
            <a:r>
              <a:rPr lang="fr-FR" dirty="0"/>
              <a:t>Section de fonctionnement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66DD84-1A52-4D78-B46D-A3EAB4B79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1510" y="1031528"/>
            <a:ext cx="994430" cy="1362862"/>
          </a:xfrm>
        </p:spPr>
        <p:txBody>
          <a:bodyPr/>
          <a:lstStyle/>
          <a:p>
            <a:r>
              <a:rPr lang="fr-FR" dirty="0"/>
              <a:t>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9431E32-571B-4953-941E-3E88BF3CFF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73" y="5038131"/>
            <a:ext cx="898571" cy="84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3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78B5B-E42B-43BF-9778-C618BDF2D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dépenses de fonctionnement</a:t>
            </a:r>
          </a:p>
        </p:txBody>
      </p:sp>
    </p:spTree>
    <p:extLst>
      <p:ext uri="{BB962C8B-B14F-4D97-AF65-F5344CB8AC3E}">
        <p14:creationId xmlns:p14="http://schemas.microsoft.com/office/powerpoint/2010/main" val="37764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2E13C3E1-0C68-4D6B-B98F-C91E6C17A9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2079644"/>
              </p:ext>
            </p:extLst>
          </p:nvPr>
        </p:nvGraphicFramePr>
        <p:xfrm>
          <a:off x="767408" y="836712"/>
          <a:ext cx="43891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36E525A7-0314-43B4-9326-B97626FD1C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496272"/>
              </p:ext>
            </p:extLst>
          </p:nvPr>
        </p:nvGraphicFramePr>
        <p:xfrm>
          <a:off x="5447928" y="836712"/>
          <a:ext cx="5065018" cy="4897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8599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1345" y="1124744"/>
            <a:ext cx="11737304" cy="5214193"/>
          </a:xfrm>
        </p:spPr>
        <p:txBody>
          <a:bodyPr>
            <a:normAutofit/>
          </a:bodyPr>
          <a:lstStyle/>
          <a:p>
            <a:pPr marL="0" indent="0" algn="just">
              <a:buClr>
                <a:srgbClr val="0070C0"/>
              </a:buClr>
              <a:buNone/>
            </a:pPr>
            <a:r>
              <a:rPr lang="fr-FR" sz="1600" b="1" dirty="0"/>
              <a:t>Les charges à caractère général représentent 25 % des dépenses réelles de fonctionnement et intègrent notamment : </a:t>
            </a:r>
          </a:p>
          <a:p>
            <a:pPr lvl="2" algn="just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Ajustement de l’enveloppe destinée aux fluides en adéquation avec les nouvelles grilles tarifaires (+ 16 000 €)</a:t>
            </a:r>
          </a:p>
          <a:p>
            <a:pPr lvl="2" algn="just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Ajustement des enveloppes relatives aux prestations de repas réalisés par la cuisine centrale (- 5 000 €) ainsi que celles pour l’achat du pain et du vin (- 1 000 €) </a:t>
            </a:r>
            <a:r>
              <a:rPr lang="fr-FR" sz="1600" dirty="0">
                <a:sym typeface="Wingdings" panose="05000000000000000000" pitchFamily="2" charset="2"/>
              </a:rPr>
              <a:t> </a:t>
            </a:r>
            <a:r>
              <a:rPr lang="fr-FR" sz="1600" dirty="0"/>
              <a:t>basé sur le réalisé 2024</a:t>
            </a:r>
          </a:p>
          <a:p>
            <a:pPr lvl="2" algn="just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Optimisation des coûts relatifs aux fournitures de bureau, petits équipements, tenue de travail, produits d’entretien etc. (-5 750 €)</a:t>
            </a:r>
          </a:p>
          <a:p>
            <a:pPr marL="0" indent="0" algn="just">
              <a:buClr>
                <a:srgbClr val="0070C0"/>
              </a:buClr>
              <a:buNone/>
            </a:pPr>
            <a:r>
              <a:rPr lang="fr-FR" sz="1600" b="1" dirty="0"/>
              <a:t>Les dépenses afférentes à la structure représentent </a:t>
            </a:r>
            <a:r>
              <a:rPr lang="fr-FR" sz="1600" dirty="0"/>
              <a:t>19</a:t>
            </a:r>
            <a:r>
              <a:rPr lang="fr-FR" sz="1600" b="1" dirty="0"/>
              <a:t> % des dépenses réelles de fonctionnement et intègrent notamment:</a:t>
            </a:r>
          </a:p>
          <a:p>
            <a:pPr marL="285750" indent="-28575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Maintien de l’enveloppe destinée aux animations dans le cadre du forfait autonomie (lien avec les recettes) (15 000 €)</a:t>
            </a:r>
          </a:p>
          <a:p>
            <a:pPr marL="285750" indent="-28575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Hausse de l’assurance automobile (+ 700 €)</a:t>
            </a:r>
          </a:p>
          <a:p>
            <a:pPr marL="285750" indent="-28575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Diminution des enveloppes relatives à l’entretien et aux maintenances du bâtiment (- 6 090 €)</a:t>
            </a:r>
          </a:p>
          <a:p>
            <a:pPr marL="285750" indent="-28575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Hausse des frais liés à l’entretien des espaces verts en lien avec un projet d’élagage (+ 6 000 €) </a:t>
            </a:r>
            <a:endParaRPr lang="fr-FR" sz="1600" b="0" dirty="0">
              <a:sym typeface="Wingdings" panose="05000000000000000000" pitchFamily="2" charset="2"/>
            </a:endParaRPr>
          </a:p>
          <a:p>
            <a:pPr marL="285750" indent="-28575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b="0" dirty="0"/>
              <a:t>Non reconduction de l’enveloppe pour l’étude de l’évaluation externe de la Résidence (- 7 074 €)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fr-FR" sz="1600" b="0" dirty="0"/>
          </a:p>
          <a:p>
            <a:pPr>
              <a:buClr>
                <a:srgbClr val="0070C0"/>
              </a:buClr>
            </a:pPr>
            <a:endParaRPr lang="fr-FR" sz="1600" b="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charges à caractère général et liées à la structure </a:t>
            </a:r>
          </a:p>
        </p:txBody>
      </p:sp>
    </p:spTree>
    <p:extLst>
      <p:ext uri="{BB962C8B-B14F-4D97-AF65-F5344CB8AC3E}">
        <p14:creationId xmlns:p14="http://schemas.microsoft.com/office/powerpoint/2010/main" val="1274696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A67B9D95-C5C9-4EF4-AFB5-E75CA8F8E0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9663" y="1268760"/>
            <a:ext cx="11052672" cy="4607904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dirty="0"/>
              <a:t>Le Décret n° 2016-841 du 24 juin 2016 relatif au contenu ainsi qu'aux modalités de publication et de transmission du </a:t>
            </a:r>
            <a:r>
              <a:rPr lang="fr-FR" b="1" dirty="0"/>
              <a:t>rapport d'orientation budgétaire </a:t>
            </a:r>
            <a:r>
              <a:rPr lang="fr-FR" dirty="0"/>
              <a:t>dispose que l’autorité territoriale présente un rapport comportant, au titre du dernier exercice connu les informations relatives : 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à la structure des effectifs,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aux dépenses de personnel et à la durée effective du temps de travail,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à l’évolution prévisionnelle des effectifs et des dépenses.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Ces éléments d’information figurent dans le présent rapport et sont basés notamment sur les données sociales extraites de nos logiciels métiers pour les Arcades entre janvier et octobre 2024.</a:t>
            </a:r>
          </a:p>
          <a:p>
            <a:pPr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endParaRPr lang="fr-FR" sz="2000" dirty="0"/>
          </a:p>
        </p:txBody>
      </p:sp>
      <p:sp>
        <p:nvSpPr>
          <p:cNvPr id="6" name="Shape 205">
            <a:extLst>
              <a:ext uri="{FF2B5EF4-FFF2-40B4-BE49-F238E27FC236}">
                <a16:creationId xmlns:a16="http://schemas.microsoft.com/office/drawing/2014/main" id="{5FFCE975-C35C-4BDD-BF93-71DE2EA0B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>
            <a:lvl1pPr defTabSz="868680">
              <a:defRPr sz="3705"/>
            </a:lvl1pPr>
          </a:lstStyle>
          <a:p>
            <a:pPr>
              <a:defRPr/>
            </a:pPr>
            <a:r>
              <a:rPr lang="fr-FR" sz="4000" dirty="0"/>
              <a:t>Volet ressources humaines  - RAA  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1873331496"/>
      </p:ext>
    </p:extLst>
  </p:cSld>
  <p:clrMapOvr>
    <a:masterClrMapping/>
  </p:clrMapOvr>
</p:sld>
</file>

<file path=ppt/theme/theme1.xml><?xml version="1.0" encoding="utf-8"?>
<a:theme xmlns:a="http://schemas.openxmlformats.org/drawingml/2006/main" name="Brignais">
  <a:themeElements>
    <a:clrScheme name="Brignais_Couleurs">
      <a:dk1>
        <a:sysClr val="windowText" lastClr="000000"/>
      </a:dk1>
      <a:lt1>
        <a:sysClr val="window" lastClr="FFFFFF"/>
      </a:lt1>
      <a:dk2>
        <a:srgbClr val="008AC2"/>
      </a:dk2>
      <a:lt2>
        <a:srgbClr val="E5E5E5"/>
      </a:lt2>
      <a:accent1>
        <a:srgbClr val="003865"/>
      </a:accent1>
      <a:accent2>
        <a:srgbClr val="008AC2"/>
      </a:accent2>
      <a:accent3>
        <a:srgbClr val="E6F5FE"/>
      </a:accent3>
      <a:accent4>
        <a:srgbClr val="DEDC00"/>
      </a:accent4>
      <a:accent5>
        <a:srgbClr val="EBEA66"/>
      </a:accent5>
      <a:accent6>
        <a:srgbClr val="DA0085"/>
      </a:accent6>
      <a:hlink>
        <a:srgbClr val="008AC2"/>
      </a:hlink>
      <a:folHlink>
        <a:srgbClr val="008AC2"/>
      </a:folHlink>
    </a:clrScheme>
    <a:fontScheme name="Brignais_Polices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0" rIns="3600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rignais Présentation modèle v1.potx" id="{AA31BC83-740A-4309-88FB-DAC85AC61229}" vid="{2EEAAAD2-FCAC-4696-9DC2-6674636E05A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Facette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5FCBEF"/>
    </a:accent1>
    <a:accent2>
      <a:srgbClr val="2E83C3"/>
    </a:accent2>
    <a:accent3>
      <a:srgbClr val="42D0A2"/>
    </a:accent3>
    <a:accent4>
      <a:srgbClr val="2E946B"/>
    </a:accent4>
    <a:accent5>
      <a:srgbClr val="42B051"/>
    </a:accent5>
    <a:accent6>
      <a:srgbClr val="96D141"/>
    </a:accent6>
    <a:hlink>
      <a:srgbClr val="3FCDE7"/>
    </a:hlink>
    <a:folHlink>
      <a:srgbClr val="A9D3E1"/>
    </a:folHlink>
  </a:clrScheme>
  <a:fontScheme name="Facette">
    <a:majorFont>
      <a:latin typeface="Trebuchet MS" panose="020B0603020202020204"/>
      <a:ea typeface=""/>
      <a:cs typeface=""/>
      <a:font script="Jpan" typeface="メイリオ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 panose="020B0603020202020204"/>
      <a:ea typeface=""/>
      <a:cs typeface=""/>
      <a:font script="Jpan" typeface="メイリオ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Facette">
    <a:fillStyleLst>
      <a:solidFill>
        <a:schemeClr val="phClr"/>
      </a:solidFill>
      <a:gradFill rotWithShape="1">
        <a:gsLst>
          <a:gs pos="0">
            <a:schemeClr val="phClr">
              <a:tint val="65000"/>
              <a:lumMod val="110000"/>
            </a:schemeClr>
          </a:gs>
          <a:gs pos="88000">
            <a:schemeClr val="phClr">
              <a:tint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lumMod val="100000"/>
            </a:schemeClr>
          </a:gs>
          <a:gs pos="78000">
            <a:schemeClr val="phClr">
              <a:shade val="94000"/>
              <a:lumMod val="94000"/>
            </a:schemeClr>
          </a:gs>
        </a:gsLst>
        <a:lin ang="5400000" scaled="0"/>
      </a:gradFill>
    </a:fillStyleLst>
    <a:lnStyleLst>
      <a:ln w="12700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04000"/>
            </a:schemeClr>
          </a:gs>
          <a:gs pos="94000">
            <a:schemeClr val="phClr">
              <a:shade val="96000"/>
              <a:lumMod val="82000"/>
            </a:schemeClr>
          </a:gs>
        </a:gsLst>
        <a:lin ang="5400000" scaled="0"/>
      </a:gradFill>
      <a:gradFill rotWithShape="1">
        <a:gsLst>
          <a:gs pos="0">
            <a:schemeClr val="phClr">
              <a:tint val="90000"/>
              <a:lumMod val="110000"/>
            </a:schemeClr>
          </a:gs>
          <a:gs pos="100000">
            <a:schemeClr val="phClr">
              <a:shade val="94000"/>
              <a:lumMod val="96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FC339885CAB24DB1482E68AF626853" ma:contentTypeVersion="14" ma:contentTypeDescription="Crée un document." ma:contentTypeScope="" ma:versionID="a1069e7d65f9a1d45de541fb0543cbc7">
  <xsd:schema xmlns:xsd="http://www.w3.org/2001/XMLSchema" xmlns:xs="http://www.w3.org/2001/XMLSchema" xmlns:p="http://schemas.microsoft.com/office/2006/metadata/properties" xmlns:ns3="f38005fa-01b0-4e01-805b-bd31fd4241d6" xmlns:ns4="d0af151d-12b1-4a86-957d-b6fd87740cbf" targetNamespace="http://schemas.microsoft.com/office/2006/metadata/properties" ma:root="true" ma:fieldsID="8eb42394d67074f8791dc600367ad4fb" ns3:_="" ns4:_="">
    <xsd:import namespace="f38005fa-01b0-4e01-805b-bd31fd4241d6"/>
    <xsd:import namespace="d0af151d-12b1-4a86-957d-b6fd87740c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8005fa-01b0-4e01-805b-bd31fd4241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af151d-12b1-4a86-957d-b6fd87740c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38005fa-01b0-4e01-805b-bd31fd4241d6">
      <UserInfo>
        <DisplayName>ABOMEY Tony</DisplayName>
        <AccountId>194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D1BE7D-95C6-483E-99D1-982A7F83CA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8005fa-01b0-4e01-805b-bd31fd4241d6"/>
    <ds:schemaRef ds:uri="d0af151d-12b1-4a86-957d-b6fd87740c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ADECAD-F911-42A2-AB64-874CD3EA29F3}">
  <ds:schemaRefs>
    <ds:schemaRef ds:uri="http://schemas.microsoft.com/office/2006/metadata/properties"/>
    <ds:schemaRef ds:uri="http://schemas.microsoft.com/office/infopath/2007/PartnerControls"/>
    <ds:schemaRef ds:uri="f38005fa-01b0-4e01-805b-bd31fd4241d6"/>
  </ds:schemaRefs>
</ds:datastoreItem>
</file>

<file path=customXml/itemProps3.xml><?xml version="1.0" encoding="utf-8"?>
<ds:datastoreItem xmlns:ds="http://schemas.openxmlformats.org/officeDocument/2006/customXml" ds:itemID="{C5698194-DE96-4999-A287-51208339C6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Brignais Présentation modèle v1</Template>
  <TotalTime>1860</TotalTime>
  <Words>1343</Words>
  <Application>Microsoft Office PowerPoint</Application>
  <PresentationFormat>Grand écran</PresentationFormat>
  <Paragraphs>147</Paragraphs>
  <Slides>25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3" baseType="lpstr">
      <vt:lpstr>Arial</vt:lpstr>
      <vt:lpstr>Calibri</vt:lpstr>
      <vt:lpstr>segoe ui</vt:lpstr>
      <vt:lpstr>Symbol</vt:lpstr>
      <vt:lpstr>Trebuchet MS</vt:lpstr>
      <vt:lpstr>Wingdings</vt:lpstr>
      <vt:lpstr>Wingdings 3</vt:lpstr>
      <vt:lpstr>Brignais</vt:lpstr>
      <vt:lpstr>Rapport d’orientation budgétaire 2025 – Résidence les Arcades</vt:lpstr>
      <vt:lpstr>Contexte budgétaire et orientations 2025</vt:lpstr>
      <vt:lpstr>Contexte budgétaire général 2025</vt:lpstr>
      <vt:lpstr>Orientations 2025 _ Les Arcades</vt:lpstr>
      <vt:lpstr>Section de fonctionnement</vt:lpstr>
      <vt:lpstr>Les dépenses de fonctionnement</vt:lpstr>
      <vt:lpstr>Présentation PowerPoint</vt:lpstr>
      <vt:lpstr>Les charges à caractère général et liées à la structure </vt:lpstr>
      <vt:lpstr>Volet ressources humaines  - RAA  </vt:lpstr>
      <vt:lpstr>Partie 1 – Evolution des dépenses de personnel </vt:lpstr>
      <vt:lpstr>Structure des effectifs  </vt:lpstr>
      <vt:lpstr>Présentation PowerPoint</vt:lpstr>
      <vt:lpstr>Pyramide des âges: </vt:lpstr>
      <vt:lpstr>Heures supplémentaires:</vt:lpstr>
      <vt:lpstr>Heures complémentaires :</vt:lpstr>
      <vt:lpstr>Présentation PowerPoint</vt:lpstr>
      <vt:lpstr>Les recettes de fonctionnement</vt:lpstr>
      <vt:lpstr>Présentation PowerPoint</vt:lpstr>
      <vt:lpstr>Les recettes de fonctionnement</vt:lpstr>
      <vt:lpstr>Section d’investissement</vt:lpstr>
      <vt:lpstr>Les dépenses et recettes d’investissement</vt:lpstr>
      <vt:lpstr>Prospectives</vt:lpstr>
      <vt:lpstr>Prospectives 2026 – Résidence Autonomie les Arcades</vt:lpstr>
      <vt:lpstr>Prospectives 2026 – CCAS + Arcades</vt:lpstr>
      <vt:lpstr>Merci pour  votre attention</vt:lpstr>
    </vt:vector>
  </TitlesOfParts>
  <Company>Ville de Brignais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MOREL Annabelle</dc:creator>
  <cp:lastModifiedBy>PAILLOT Emilie</cp:lastModifiedBy>
  <cp:revision>103</cp:revision>
  <dcterms:created xsi:type="dcterms:W3CDTF">2022-09-29T15:48:38Z</dcterms:created>
  <dcterms:modified xsi:type="dcterms:W3CDTF">2024-12-03T09:51:01Z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0x01010061FC339885CAB24DB1482E68AF626853</vt:lpwstr>
  </property>
</Properties>
</file>